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7.xml" ContentType="application/vnd.openxmlformats-officedocument.presentationml.notesSlide+xml"/>
  <Override PartName="/ppt/tags/tag100.xml" ContentType="application/vnd.openxmlformats-officedocument.presentationml.tags+xml"/>
  <Override PartName="/ppt/notesSlides/notesSlide1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9.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2.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9"/>
  </p:notesMasterIdLst>
  <p:handoutMasterIdLst>
    <p:handoutMasterId r:id="rId70"/>
  </p:handoutMasterIdLst>
  <p:sldIdLst>
    <p:sldId id="583" r:id="rId2"/>
    <p:sldId id="584" r:id="rId3"/>
    <p:sldId id="586" r:id="rId4"/>
    <p:sldId id="587" r:id="rId5"/>
    <p:sldId id="588" r:id="rId6"/>
    <p:sldId id="590" r:id="rId7"/>
    <p:sldId id="591" r:id="rId8"/>
    <p:sldId id="592" r:id="rId9"/>
    <p:sldId id="593" r:id="rId10"/>
    <p:sldId id="594" r:id="rId11"/>
    <p:sldId id="595" r:id="rId12"/>
    <p:sldId id="596" r:id="rId13"/>
    <p:sldId id="597" r:id="rId14"/>
    <p:sldId id="598" r:id="rId15"/>
    <p:sldId id="599" r:id="rId16"/>
    <p:sldId id="600" r:id="rId17"/>
    <p:sldId id="601" r:id="rId18"/>
    <p:sldId id="602" r:id="rId19"/>
    <p:sldId id="603" r:id="rId20"/>
    <p:sldId id="604" r:id="rId21"/>
    <p:sldId id="605" r:id="rId22"/>
    <p:sldId id="606" r:id="rId23"/>
    <p:sldId id="607" r:id="rId24"/>
    <p:sldId id="608" r:id="rId25"/>
    <p:sldId id="609" r:id="rId26"/>
    <p:sldId id="610" r:id="rId27"/>
    <p:sldId id="611" r:id="rId28"/>
    <p:sldId id="612" r:id="rId29"/>
    <p:sldId id="613" r:id="rId30"/>
    <p:sldId id="614" r:id="rId31"/>
    <p:sldId id="615" r:id="rId32"/>
    <p:sldId id="616" r:id="rId33"/>
    <p:sldId id="617" r:id="rId34"/>
    <p:sldId id="618" r:id="rId35"/>
    <p:sldId id="619" r:id="rId36"/>
    <p:sldId id="620" r:id="rId37"/>
    <p:sldId id="621" r:id="rId38"/>
    <p:sldId id="622" r:id="rId39"/>
    <p:sldId id="624" r:id="rId40"/>
    <p:sldId id="575" r:id="rId41"/>
    <p:sldId id="567" r:id="rId42"/>
    <p:sldId id="557" r:id="rId43"/>
    <p:sldId id="573" r:id="rId44"/>
    <p:sldId id="528" r:id="rId45"/>
    <p:sldId id="560" r:id="rId46"/>
    <p:sldId id="561" r:id="rId47"/>
    <p:sldId id="549" r:id="rId48"/>
    <p:sldId id="577" r:id="rId49"/>
    <p:sldId id="563" r:id="rId50"/>
    <p:sldId id="578" r:id="rId51"/>
    <p:sldId id="520" r:id="rId52"/>
    <p:sldId id="580" r:id="rId53"/>
    <p:sldId id="582" r:id="rId54"/>
    <p:sldId id="568" r:id="rId55"/>
    <p:sldId id="521" r:id="rId56"/>
    <p:sldId id="522" r:id="rId57"/>
    <p:sldId id="523" r:id="rId58"/>
    <p:sldId id="525" r:id="rId59"/>
    <p:sldId id="526" r:id="rId60"/>
    <p:sldId id="576" r:id="rId61"/>
    <p:sldId id="527" r:id="rId62"/>
    <p:sldId id="554" r:id="rId63"/>
    <p:sldId id="473" r:id="rId64"/>
    <p:sldId id="474" r:id="rId65"/>
    <p:sldId id="475" r:id="rId66"/>
    <p:sldId id="476" r:id="rId67"/>
    <p:sldId id="477" r:id="rId68"/>
  </p:sldIdLst>
  <p:sldSz cx="12192000" cy="6858000"/>
  <p:notesSz cx="7099300" cy="10234613"/>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29" autoAdjust="0"/>
    <p:restoredTop sz="84341" autoAdjust="0"/>
  </p:normalViewPr>
  <p:slideViewPr>
    <p:cSldViewPr>
      <p:cViewPr varScale="1">
        <p:scale>
          <a:sx n="98" d="100"/>
          <a:sy n="98" d="100"/>
        </p:scale>
        <p:origin x="224"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1" Type="http://schemas.openxmlformats.org/officeDocument/2006/relationships/image" Target="../media/image106.png"/><Relationship Id="rId2" Type="http://schemas.openxmlformats.org/officeDocument/2006/relationships/image" Target="../media/image10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821398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feature values</a:t>
            </a:r>
            <a:r>
              <a:rPr lang="en-US" baseline="0" dirty="0" smtClean="0"/>
              <a:t> for inputs are fixed, but </a:t>
            </a:r>
            <a:r>
              <a:rPr lang="en-US" dirty="0" smtClean="0"/>
              <a:t>we can choose</a:t>
            </a:r>
            <a:r>
              <a:rPr lang="en-US" baseline="0" dirty="0" smtClean="0"/>
              <a:t> different weight vectors. </a:t>
            </a:r>
            <a:r>
              <a:rPr lang="en-US" dirty="0" smtClean="0"/>
              <a:t>Depending on the weight</a:t>
            </a:r>
            <a:r>
              <a:rPr lang="en-US" baseline="0" dirty="0" smtClean="0"/>
              <a:t> vector that we pick, we will get a different classifier.  </a:t>
            </a:r>
          </a:p>
          <a:p>
            <a:endParaRPr lang="en-US" baseline="0" dirty="0" smtClean="0"/>
          </a:p>
          <a:p>
            <a:r>
              <a:rPr lang="en-US" baseline="0" dirty="0" smtClean="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smtClean="0"/>
              <a:t>The weight vector always represents the positive class, so what is it in this case?  It’s SPAM. </a:t>
            </a:r>
          </a:p>
          <a:p>
            <a:endParaRPr lang="en-US" dirty="0" smtClean="0"/>
          </a:p>
          <a:p>
            <a:r>
              <a:rPr lang="en-US" dirty="0" smtClean="0"/>
              <a:t>The weight vector</a:t>
            </a:r>
            <a:r>
              <a:rPr lang="en-US" baseline="0" dirty="0" smtClean="0"/>
              <a:t> lives in the same vector space as the feature vectors.  Here’s are two feature vectors representing two emails that we want to classify.</a:t>
            </a:r>
            <a:endParaRPr lang="en-US" dirty="0" smtClean="0"/>
          </a:p>
          <a:p>
            <a:endParaRPr lang="en-US" b="1" dirty="0" smtClean="0"/>
          </a:p>
          <a:p>
            <a:r>
              <a:rPr lang="en-US" b="1" dirty="0" smtClean="0"/>
              <a:t>For linear classification, we have a separating hyperplane. </a:t>
            </a:r>
            <a:r>
              <a:rPr lang="en-US" b="1" baseline="0" dirty="0" smtClean="0"/>
              <a:t> Separation is orthogonal to w.  ((Draw this at a right angle to w)).  Everything on the same side as w is the positive class  Everything on the other side is the negative class. </a:t>
            </a:r>
            <a:endParaRPr lang="en-US" b="1" dirty="0" smtClean="0"/>
          </a:p>
          <a:p>
            <a:r>
              <a:rPr lang="en-US" b="1" dirty="0" smtClean="0"/>
              <a:t>For x2, the angle between w</a:t>
            </a:r>
            <a:r>
              <a:rPr lang="en-US" b="1" baseline="0" dirty="0" smtClean="0"/>
              <a:t> and f(x2) &gt; 90 degrees, so it is negative.</a:t>
            </a:r>
          </a:p>
          <a:p>
            <a:endParaRPr lang="en-US"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If we compute the inner product</a:t>
            </a:r>
            <a:r>
              <a:rPr lang="en-US" b="1" baseline="0" dirty="0" smtClean="0"/>
              <a:t> then we’ll get a negative class when the angle is &gt; 90 degrees like f(x_2).  </a:t>
            </a:r>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78541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is to move the decision boundary</a:t>
            </a:r>
            <a:r>
              <a:rPr lang="en-US" baseline="0" dirty="0" smtClean="0"/>
              <a:t> so that the decisions are usually correct. </a:t>
            </a:r>
          </a:p>
          <a:p>
            <a:endParaRPr lang="en-US" baseline="0" dirty="0" smtClean="0"/>
          </a:p>
          <a:p>
            <a:r>
              <a:rPr lang="en-US" dirty="0" smtClean="0"/>
              <a:t>2d:</a:t>
            </a:r>
            <a:r>
              <a:rPr lang="en-US" baseline="0" dirty="0" smtClean="0"/>
              <a:t> line</a:t>
            </a:r>
          </a:p>
          <a:p>
            <a:r>
              <a:rPr lang="en-US" baseline="0" dirty="0" smtClean="0"/>
              <a:t>3d: plane</a:t>
            </a:r>
          </a:p>
          <a:p>
            <a:r>
              <a:rPr lang="en-US" baseline="0" dirty="0" smtClean="0"/>
              <a:t>Many-d: hyperplane.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48</a:t>
            </a:fld>
            <a:endParaRPr lang="en-US"/>
          </a:p>
        </p:txBody>
      </p:sp>
    </p:spTree>
    <p:extLst>
      <p:ext uri="{BB962C8B-B14F-4D97-AF65-F5344CB8AC3E}">
        <p14:creationId xmlns:p14="http://schemas.microsoft.com/office/powerpoint/2010/main" val="1797343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simple 2-dim</a:t>
            </a:r>
            <a:r>
              <a:rPr lang="en-US" baseline="0" dirty="0" smtClean="0"/>
              <a:t> example to give some intuition. </a:t>
            </a:r>
          </a:p>
          <a:p>
            <a:r>
              <a:rPr lang="en-US" baseline="0" dirty="0" smtClean="0"/>
              <a:t>Let’s say our weight vector looks like this.</a:t>
            </a:r>
          </a:p>
          <a:p>
            <a:r>
              <a:rPr lang="en-US" baseline="0" dirty="0" smtClean="0"/>
              <a:t>We want to find the set of points where w*f(x) = 0.  That’s the boundary. </a:t>
            </a:r>
          </a:p>
          <a:p>
            <a:r>
              <a:rPr lang="en-US" baseline="0" dirty="0" smtClean="0"/>
              <a:t>Here’s the point for free, money ((draw point) ).</a:t>
            </a:r>
          </a:p>
          <a:p>
            <a:r>
              <a:rPr lang="en-US" baseline="0" dirty="0" smtClean="0"/>
              <a:t>What does the bias term do?  It allows us to shift the boundary away from the origin.  In this case the Bias is -3.  So w*</a:t>
            </a:r>
            <a:r>
              <a:rPr lang="en-US" baseline="0" dirty="0" err="1" smtClean="0"/>
              <a:t>featrures</a:t>
            </a:r>
            <a:r>
              <a:rPr lang="en-US" baseline="0" dirty="0" smtClean="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49</a:t>
            </a:fld>
            <a:endParaRPr lang="en-US"/>
          </a:p>
        </p:txBody>
      </p:sp>
    </p:spTree>
    <p:extLst>
      <p:ext uri="{BB962C8B-B14F-4D97-AF65-F5344CB8AC3E}">
        <p14:creationId xmlns:p14="http://schemas.microsoft.com/office/powerpoint/2010/main" val="2110306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smtClean="0"/>
              <a:t>Loop through</a:t>
            </a:r>
            <a:r>
              <a:rPr lang="en-US" baseline="0" dirty="0" smtClean="0"/>
              <a:t> every training example.  </a:t>
            </a:r>
          </a:p>
          <a:p>
            <a:r>
              <a:rPr lang="en-US" baseline="0" dirty="0" smtClean="0"/>
              <a:t>  Try to classify that point with the current weights.</a:t>
            </a:r>
          </a:p>
          <a:p>
            <a:r>
              <a:rPr lang="en-US" baseline="0" dirty="0" smtClean="0"/>
              <a:t>  If the prediction is correct (e.g. y = y*) then you don’t make any change.</a:t>
            </a:r>
          </a:p>
          <a:p>
            <a:r>
              <a:rPr lang="en-US" baseline="0" dirty="0" smtClean="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smtClean="0"/>
          </a:p>
          <a:p>
            <a:endParaRPr lang="en-US" dirty="0" smtClean="0"/>
          </a:p>
          <a:p>
            <a:endParaRPr lang="en-US" dirty="0" smtClean="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51</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smtClean="0"/>
              <a:t> Mathematically what does it look like?</a:t>
            </a:r>
            <a:r>
              <a:rPr lang="en-US" baseline="0" dirty="0" smtClean="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smtClean="0"/>
          </a:p>
          <a:p>
            <a:r>
              <a:rPr lang="en-US" baseline="0" dirty="0" smtClean="0"/>
              <a:t>You then check the correct label y* in the training example.  The training example will tell you whether it should be positive or negative.  If you’re correct, then no change.</a:t>
            </a:r>
          </a:p>
          <a:p>
            <a:r>
              <a:rPr lang="en-US" baseline="0" dirty="0" smtClean="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smtClean="0"/>
          </a:p>
          <a:p>
            <a:r>
              <a:rPr lang="en-US" baseline="0" dirty="0" smtClean="0"/>
              <a:t>F is fixed.  </a:t>
            </a:r>
            <a:r>
              <a:rPr lang="en-US" dirty="0" smtClean="0"/>
              <a:t>W is the thing that we can change.  We want to change is so</a:t>
            </a:r>
            <a:r>
              <a:rPr lang="en-US" baseline="0" dirty="0" smtClean="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smtClean="0"/>
              <a:t>The f is now of the other side of the decision boundary than it was before, which is our goal).</a:t>
            </a:r>
            <a:endParaRPr lang="en-US" dirty="0" smtClean="0"/>
          </a:p>
          <a:p>
            <a:endParaRPr lang="en-US" dirty="0" smtClean="0"/>
          </a:p>
          <a:p>
            <a:r>
              <a:rPr lang="en-US" dirty="0" smtClean="0"/>
              <a:t> So</a:t>
            </a:r>
            <a:r>
              <a:rPr lang="en-US" baseline="0" dirty="0" smtClean="0"/>
              <a:t> here’s the update that we use if the update is wrong: we add y* (+1 or -1) * f to  w</a:t>
            </a:r>
            <a:endParaRPr lang="en-US" dirty="0" smtClean="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52</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perceptron in action.  </a:t>
            </a:r>
          </a:p>
          <a:p>
            <a:r>
              <a:rPr lang="en-US" dirty="0" smtClean="0"/>
              <a:t>Initially we have the weight vector with this hyperplane as its decision boundary.</a:t>
            </a:r>
          </a:p>
          <a:p>
            <a:r>
              <a:rPr lang="en-US" dirty="0" smtClean="0"/>
              <a:t>We have a negative point that we get wrong, so we shift the decision</a:t>
            </a:r>
            <a:r>
              <a:rPr lang="en-US" baseline="0" dirty="0" smtClean="0"/>
              <a:t> boundary.  At first we do this way too much.</a:t>
            </a:r>
          </a:p>
          <a:p>
            <a:r>
              <a:rPr lang="en-US" baseline="0" dirty="0" smtClean="0"/>
              <a:t>Next we get another example, which we get wrong.  We nudge again way too much (this has to do with learning rate, which we’ll get to later).</a:t>
            </a:r>
          </a:p>
          <a:p>
            <a:r>
              <a:rPr lang="en-US" baseline="0" dirty="0" smtClean="0"/>
              <a:t>Eventually it lands here.</a:t>
            </a:r>
          </a:p>
          <a:p>
            <a:r>
              <a:rPr lang="en-US" baseline="0" dirty="0" smtClean="0"/>
              <a:t>If your data is separable (there exists a hyperplane that separates your cases), then the perceptron will find a decision boundary that gets </a:t>
            </a:r>
            <a:r>
              <a:rPr lang="en-US" baseline="0" dirty="0" err="1" smtClean="0"/>
              <a:t>everythign</a:t>
            </a:r>
            <a:r>
              <a:rPr lang="en-US" baseline="0" dirty="0" smtClean="0"/>
              <a:t> right.</a:t>
            </a:r>
          </a:p>
          <a:p>
            <a:r>
              <a:rPr lang="en-US" baseline="0" dirty="0" smtClean="0"/>
              <a:t>Can there be more than one such decision boundary?  YES!  Many!</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200120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we’ll look</a:t>
            </a:r>
            <a:r>
              <a:rPr lang="en-US" baseline="0" dirty="0" smtClean="0"/>
              <a:t> at 3 classes on the slides, but this applies to any number of classes.</a:t>
            </a:r>
          </a:p>
          <a:p>
            <a:r>
              <a:rPr lang="en-US" baseline="0" dirty="0" smtClean="0"/>
              <a:t>We have weight vector for each class.</a:t>
            </a:r>
          </a:p>
          <a:p>
            <a:r>
              <a:rPr lang="en-US" baseline="0" dirty="0" smtClean="0"/>
              <a:t>If these are equal length, then the decision boundaries will be at the place that bisects the weight vectors (typically they won’t be equal length, which makes things a bit more complicated, but not much).</a:t>
            </a:r>
          </a:p>
          <a:p>
            <a:endParaRPr lang="en-US" baseline="0" dirty="0" smtClean="0"/>
          </a:p>
          <a:p>
            <a:r>
              <a:rPr lang="en-US" baseline="0" dirty="0" smtClean="0"/>
              <a:t>Now there is a w for each class (we index the classes by y).  We compute </a:t>
            </a:r>
            <a:r>
              <a:rPr lang="en-US" baseline="0" dirty="0" err="1" smtClean="0"/>
              <a:t>w_y</a:t>
            </a:r>
            <a:r>
              <a:rPr lang="en-US" baseline="0" dirty="0" smtClean="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55</a:t>
            </a:fld>
            <a:endParaRPr lang="en-US"/>
          </a:p>
        </p:txBody>
      </p:sp>
    </p:spTree>
    <p:extLst>
      <p:ext uri="{BB962C8B-B14F-4D97-AF65-F5344CB8AC3E}">
        <p14:creationId xmlns:p14="http://schemas.microsoft.com/office/powerpoint/2010/main" val="1029149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initial weight vectors for each of our three classes.  Now we have 3 inputs that we want to classify.  </a:t>
            </a:r>
          </a:p>
          <a:p>
            <a:endParaRPr lang="en-US" dirty="0" smtClean="0"/>
          </a:p>
          <a:p>
            <a:r>
              <a:rPr lang="en-US" dirty="0" smtClean="0"/>
              <a:t>Let’s compute the values for each of the classes.  It</a:t>
            </a:r>
            <a:r>
              <a:rPr lang="mr-IN" dirty="0" smtClean="0"/>
              <a:t>’</a:t>
            </a:r>
            <a:r>
              <a:rPr lang="en-US" dirty="0" smtClean="0"/>
              <a:t>s the inner</a:t>
            </a:r>
            <a:r>
              <a:rPr lang="en-US" baseline="0" dirty="0" smtClean="0"/>
              <a:t> product.  Since sports has the bias term of 1, it wins.  However, Let’s say that y* is </a:t>
            </a:r>
            <a:r>
              <a:rPr lang="en-US" baseline="0" dirty="0" err="1" smtClean="0"/>
              <a:t>poiitics</a:t>
            </a:r>
            <a:r>
              <a:rPr lang="en-US" baseline="0" dirty="0" smtClean="0"/>
              <a:t>.</a:t>
            </a:r>
          </a:p>
          <a:p>
            <a:endParaRPr lang="en-US" baseline="0" dirty="0" smtClean="0"/>
          </a:p>
          <a:p>
            <a:r>
              <a:rPr lang="en-US" baseline="0" dirty="0" smtClean="0"/>
              <a:t>We add f(x) to politics, which gives us  a new </a:t>
            </a:r>
            <a:r>
              <a:rPr lang="en-US" baseline="0" dirty="0" err="1" smtClean="0"/>
              <a:t>w_politics</a:t>
            </a:r>
            <a:r>
              <a:rPr lang="en-US" baseline="0" dirty="0" smtClean="0"/>
              <a:t> of (1, 1, 0, 1, 1).  </a:t>
            </a:r>
          </a:p>
          <a:p>
            <a:r>
              <a:rPr lang="en-US" baseline="0" dirty="0" smtClean="0"/>
              <a:t>We subtract f(x) from sports, so we get a new </a:t>
            </a:r>
            <a:r>
              <a:rPr lang="en-US" baseline="0" dirty="0" err="1" smtClean="0"/>
              <a:t>w_sports</a:t>
            </a:r>
            <a:r>
              <a:rPr lang="en-US" baseline="0" dirty="0" smtClean="0"/>
              <a:t> of (0, -1, 0, -1, -1).</a:t>
            </a:r>
          </a:p>
          <a:p>
            <a:r>
              <a:rPr lang="en-US" baseline="0" dirty="0" smtClean="0"/>
              <a:t>So that’s our first training example.</a:t>
            </a:r>
          </a:p>
          <a:p>
            <a:endParaRPr lang="en-US" baseline="0" dirty="0" smtClean="0"/>
          </a:p>
          <a:p>
            <a:r>
              <a:rPr lang="en-US" baseline="0" dirty="0" smtClean="0"/>
              <a:t>Let’s compute the score for “win the election”.  The feature vector is 1, 1, 0,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So the highest score is politics.  That’s the correct label, so we don’t need to do any updates.</a:t>
            </a:r>
          </a:p>
          <a:p>
            <a:endParaRPr lang="en-US" baseline="0" dirty="0" smtClean="0"/>
          </a:p>
          <a:p>
            <a:r>
              <a:rPr lang="en-US" baseline="0" dirty="0" smtClean="0"/>
              <a:t>For win the game our f(x) is (1, 1, 1,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Now we have to update by subtracting this f(x) from the politics weight vector, and add it to the sports weight vector. </a:t>
            </a:r>
          </a:p>
          <a:p>
            <a:endParaRPr lang="en-US" baseline="0" dirty="0" smtClean="0"/>
          </a:p>
          <a:p>
            <a:r>
              <a:rPr lang="en-US" baseline="0" dirty="0" smtClean="0"/>
              <a:t>Subtracting it out </a:t>
            </a:r>
            <a:r>
              <a:rPr lang="en-US" baseline="0" dirty="0" err="1" smtClean="0"/>
              <a:t>fom</a:t>
            </a:r>
            <a:r>
              <a:rPr lang="en-US" baseline="0" dirty="0" smtClean="0"/>
              <a:t> </a:t>
            </a:r>
            <a:r>
              <a:rPr lang="en-US" baseline="0" dirty="0" err="1" smtClean="0"/>
              <a:t>w_politics</a:t>
            </a:r>
            <a:r>
              <a:rPr lang="en-US" baseline="0" dirty="0" smtClean="0"/>
              <a:t> gives us new </a:t>
            </a:r>
            <a:r>
              <a:rPr lang="en-US" baseline="0" dirty="0" err="1" smtClean="0"/>
              <a:t>w_politics</a:t>
            </a:r>
            <a:r>
              <a:rPr lang="en-US" baseline="0" dirty="0" smtClean="0"/>
              <a:t> of (0, 0, -1, 1, 0).</a:t>
            </a:r>
          </a:p>
          <a:p>
            <a:r>
              <a:rPr lang="en-US" baseline="0" dirty="0" smtClean="0"/>
              <a:t>We add f(x) </a:t>
            </a:r>
            <a:r>
              <a:rPr lang="en-US" baseline="0" dirty="0" err="1" smtClean="0"/>
              <a:t>tp</a:t>
            </a:r>
            <a:r>
              <a:rPr lang="en-US" baseline="0" dirty="0" smtClean="0"/>
              <a:t> sports, so we get a new </a:t>
            </a:r>
            <a:r>
              <a:rPr lang="en-US" baseline="0" dirty="0" err="1" smtClean="0"/>
              <a:t>w_sports</a:t>
            </a:r>
            <a:r>
              <a:rPr lang="en-US" baseline="0" dirty="0" smtClean="0"/>
              <a:t> of (1, 0, 1, -1, 0).</a:t>
            </a:r>
          </a:p>
          <a:p>
            <a:endParaRPr lang="en-US" baseline="0" dirty="0" smtClean="0"/>
          </a:p>
          <a:p>
            <a:r>
              <a:rPr lang="en-US" baseline="0" dirty="0" smtClean="0"/>
              <a:t>Then we go back to the first example.  We keep looping until at some point, we run through all examples and nothing changes.  If that’s the case then nothing will change in the future.</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201715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You </a:t>
            </a:r>
            <a:r>
              <a:rPr lang="en-US" smtClean="0"/>
              <a:t>need to do </a:t>
            </a:r>
            <a:r>
              <a:rPr lang="en-US" dirty="0" smtClean="0"/>
              <a:t>at most this many passes.</a:t>
            </a:r>
          </a:p>
          <a:p>
            <a:r>
              <a:rPr lang="en-US" dirty="0" smtClean="0"/>
              <a:t>K is the number of</a:t>
            </a:r>
            <a:r>
              <a:rPr lang="en-US" baseline="0" dirty="0" smtClean="0"/>
              <a:t> features.  The more features that you have the longer it will take to converge.</a:t>
            </a:r>
          </a:p>
          <a:p>
            <a:r>
              <a:rPr lang="en-US" baseline="0" dirty="0" smtClean="0"/>
              <a:t>Delta squared is the margin.  If you have a </a:t>
            </a:r>
            <a:r>
              <a:rPr lang="en-US" sz="1200" dirty="0" smtClean="0"/>
              <a:t>separable </a:t>
            </a:r>
            <a:r>
              <a:rPr lang="en-US" baseline="0" dirty="0" smtClean="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smtClean="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381157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Overtraining is easy to fix.  Use</a:t>
            </a:r>
            <a:r>
              <a:rPr lang="en-US" baseline="0" dirty="0" smtClean="0"/>
              <a:t> held-out data to avoid overtraining via “early stopping”.</a:t>
            </a:r>
          </a:p>
          <a:p>
            <a:endParaRPr lang="en-US" baseline="0" dirty="0" smtClean="0"/>
          </a:p>
          <a:p>
            <a:r>
              <a:rPr lang="en-US" baseline="0" dirty="0" smtClean="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561670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15</a:t>
            </a:fld>
            <a:endParaRPr lang="en-US"/>
          </a:p>
        </p:txBody>
      </p:sp>
    </p:spTree>
    <p:extLst>
      <p:ext uri="{BB962C8B-B14F-4D97-AF65-F5344CB8AC3E}">
        <p14:creationId xmlns:p14="http://schemas.microsoft.com/office/powerpoint/2010/main" val="1297514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MIRA does the following when you make an error:</a:t>
            </a:r>
          </a:p>
          <a:p>
            <a:r>
              <a:rPr lang="en-US" dirty="0" smtClean="0"/>
              <a:t>You re-scale your features by some value Tau.</a:t>
            </a:r>
            <a:r>
              <a:rPr lang="en-US" baseline="0" dirty="0" smtClean="0"/>
              <a:t>  This is like the alpha that we saw in Q-learning.  It is a learning rate in some sense.  Unlike in Q-learning where this was set heuristically, we are going to have a principled way of setting Tau.</a:t>
            </a:r>
          </a:p>
          <a:p>
            <a:r>
              <a:rPr lang="en-US" baseline="0" dirty="0" smtClean="0"/>
              <a:t>Let’s take a look at it pictorially.  We wanted to classify the current thing as y*, but we came up with y as our prediction.  What we normally do is subtract out f from </a:t>
            </a:r>
            <a:r>
              <a:rPr lang="en-US" baseline="0" dirty="0" err="1" smtClean="0"/>
              <a:t>wy</a:t>
            </a:r>
            <a:r>
              <a:rPr lang="en-US" baseline="0" dirty="0" smtClean="0"/>
              <a:t>, and add it to w*, and that would be the perceptron update.  </a:t>
            </a:r>
          </a:p>
          <a:p>
            <a:r>
              <a:rPr lang="en-US" baseline="0" dirty="0" smtClean="0"/>
              <a:t>Now we’re going to allow some scaling via tau.  Not  too much, not too little. </a:t>
            </a:r>
          </a:p>
          <a:p>
            <a:endParaRPr lang="en-US" baseline="0" dirty="0" smtClean="0"/>
          </a:p>
          <a:p>
            <a:r>
              <a:rPr lang="en-US" baseline="0" dirty="0" smtClean="0"/>
              <a:t>So here’s the equation that we use to choose an update size.  We want to pick a new update that has the weight vector for each class (</a:t>
            </a:r>
            <a:r>
              <a:rPr lang="en-US" baseline="0" dirty="0" err="1" smtClean="0"/>
              <a:t>w_y</a:t>
            </a:r>
            <a:r>
              <a:rPr lang="en-US" baseline="0" dirty="0" smtClean="0"/>
              <a:t>’) to be as close as possible to </a:t>
            </a:r>
            <a:r>
              <a:rPr lang="en-US" baseline="0" dirty="0" err="1" smtClean="0"/>
              <a:t>w_y</a:t>
            </a:r>
            <a:r>
              <a:rPr lang="en-US" baseline="0" dirty="0" smtClean="0"/>
              <a:t>.   You could make that true by just setting </a:t>
            </a:r>
            <a:r>
              <a:rPr lang="en-US" baseline="0" dirty="0" err="1" smtClean="0"/>
              <a:t>w_y</a:t>
            </a:r>
            <a:r>
              <a:rPr lang="en-US" baseline="0" dirty="0" smtClean="0"/>
              <a:t>’ to be </a:t>
            </a:r>
            <a:r>
              <a:rPr lang="en-US" baseline="0" dirty="0" err="1" smtClean="0"/>
              <a:t>w_y</a:t>
            </a:r>
            <a:r>
              <a:rPr lang="en-US" baseline="0" dirty="0" smtClean="0"/>
              <a:t>.</a:t>
            </a:r>
          </a:p>
          <a:p>
            <a:endParaRPr lang="en-US" baseline="0" dirty="0" smtClean="0"/>
          </a:p>
          <a:p>
            <a:r>
              <a:rPr lang="en-US" baseline="0" dirty="0" smtClean="0"/>
              <a:t>But there’s a constraint.  We want the </a:t>
            </a:r>
            <a:r>
              <a:rPr lang="en-US" baseline="0" dirty="0" err="1" smtClean="0"/>
              <a:t>w_y</a:t>
            </a:r>
            <a:r>
              <a:rPr lang="en-US" baseline="0" dirty="0" smtClean="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smtClean="0"/>
              <a:t>The plus one gives us some margin.</a:t>
            </a:r>
          </a:p>
          <a:p>
            <a:r>
              <a:rPr lang="en-US" baseline="0" dirty="0" smtClean="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97575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solve the problem.</a:t>
            </a:r>
          </a:p>
          <a:p>
            <a:r>
              <a:rPr lang="en-US" dirty="0" smtClean="0"/>
              <a:t>We have</a:t>
            </a:r>
            <a:r>
              <a:rPr lang="en-US" baseline="0" dirty="0" smtClean="0"/>
              <a:t> a mistake.  We predicted y, we should have predicted y*.  We need to find the Tau to see how much we should adjust the weights for the current </a:t>
            </a:r>
            <a:r>
              <a:rPr lang="en-US" baseline="0" dirty="0" err="1" smtClean="0"/>
              <a:t>intput</a:t>
            </a:r>
            <a:r>
              <a:rPr lang="en-US" baseline="0" dirty="0" smtClean="0"/>
              <a:t> item.</a:t>
            </a:r>
          </a:p>
          <a:p>
            <a:endParaRPr lang="en-US" baseline="0" dirty="0" smtClean="0"/>
          </a:p>
          <a:p>
            <a:r>
              <a:rPr lang="en-US" baseline="0" dirty="0" smtClean="0"/>
              <a:t>So here’s the decision problem.  (two equations from previous slide).  The problem doesn’t say that it has to be the same as the thing on the left.</a:t>
            </a:r>
          </a:p>
          <a:p>
            <a:endParaRPr lang="en-US" baseline="0" dirty="0" smtClean="0"/>
          </a:p>
          <a:p>
            <a:r>
              <a:rPr lang="en-US" baseline="0" dirty="0" smtClean="0"/>
              <a:t>If all the thing we care about is y and y*, then only the weight vectors for those two will change.  So we don’t have to pay attention to weights for all the other classes.</a:t>
            </a:r>
          </a:p>
          <a:p>
            <a:r>
              <a:rPr lang="en-US" baseline="0" dirty="0" smtClean="0"/>
              <a:t>The minimal way to change them is by adding some scaled version of f(x).  Anything else that you add, is going to make the change bigger without affecting these decisions.</a:t>
            </a:r>
          </a:p>
          <a:p>
            <a:endParaRPr lang="en-US" baseline="0" dirty="0" smtClean="0"/>
          </a:p>
          <a:p>
            <a:r>
              <a:rPr lang="en-US" baseline="0" dirty="0" smtClean="0"/>
              <a:t>Therefore we get this new optimization problem.  Min Tau.</a:t>
            </a:r>
          </a:p>
          <a:p>
            <a:r>
              <a:rPr lang="en-US" baseline="0" dirty="0" smtClean="0"/>
              <a:t>If we just minimized Tau, it would be Tau = 0.  We need the same constraint as before.</a:t>
            </a:r>
          </a:p>
          <a:p>
            <a:r>
              <a:rPr lang="en-US" baseline="0" dirty="0" smtClean="0"/>
              <a:t>That’s a linear constraint in tau.  So Tau has to be bigger than something.  We get the value of Tau where the  value of the second item holds true with </a:t>
            </a:r>
            <a:r>
              <a:rPr lang="en-US" baseline="0" dirty="0" err="1" smtClean="0"/>
              <a:t>equlity</a:t>
            </a:r>
            <a:r>
              <a:rPr lang="en-US" baseline="0" dirty="0" smtClean="0"/>
              <a:t>.</a:t>
            </a:r>
          </a:p>
          <a:p>
            <a:endParaRPr lang="en-US" baseline="0" dirty="0" smtClean="0"/>
          </a:p>
          <a:p>
            <a:r>
              <a:rPr lang="en-US" baseline="0" dirty="0" smtClean="0"/>
              <a:t>That’s our closed form calculation.  Here.(3</a:t>
            </a:r>
            <a:r>
              <a:rPr lang="en-US" baseline="30000" dirty="0" smtClean="0"/>
              <a:t>rd</a:t>
            </a:r>
            <a:r>
              <a:rPr lang="en-US" baseline="0" dirty="0" smtClean="0"/>
              <a:t> part).  Plugging in the updates from the box in the upper </a:t>
            </a:r>
            <a:r>
              <a:rPr lang="en-US" baseline="0" dirty="0" err="1" smtClean="0"/>
              <a:t>righthand</a:t>
            </a:r>
            <a:r>
              <a:rPr lang="en-US" baseline="0" dirty="0" smtClean="0"/>
              <a:t> corner.</a:t>
            </a:r>
          </a:p>
          <a:p>
            <a:r>
              <a:rPr lang="en-US" baseline="0" dirty="0" smtClean="0"/>
              <a:t>The </a:t>
            </a:r>
            <a:r>
              <a:rPr lang="en-US" baseline="0" smtClean="0"/>
              <a:t>moving things around so that we get Tau on one side.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63</a:t>
            </a:fld>
            <a:endParaRPr lang="en-US"/>
          </a:p>
        </p:txBody>
      </p:sp>
    </p:spTree>
    <p:extLst>
      <p:ext uri="{BB962C8B-B14F-4D97-AF65-F5344CB8AC3E}">
        <p14:creationId xmlns:p14="http://schemas.microsoft.com/office/powerpoint/2010/main" val="2063644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65</a:t>
            </a:fld>
            <a:endParaRPr lang="en-US" smtClean="0"/>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24</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25</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mtClean="0"/>
              <a:t>None of these are infinity.</a:t>
            </a:r>
            <a:r>
              <a:rPr lang="en-US" baseline="0" smtClean="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30</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37</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39</a:t>
            </a:fld>
            <a:endParaRPr lang="en-US"/>
          </a:p>
        </p:txBody>
      </p:sp>
    </p:spTree>
    <p:extLst>
      <p:ext uri="{BB962C8B-B14F-4D97-AF65-F5344CB8AC3E}">
        <p14:creationId xmlns:p14="http://schemas.microsoft.com/office/powerpoint/2010/main" val="20183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2d:</a:t>
            </a:r>
            <a:r>
              <a:rPr lang="en-US" baseline="0" dirty="0" smtClean="0"/>
              <a:t> line</a:t>
            </a:r>
          </a:p>
          <a:p>
            <a:r>
              <a:rPr lang="en-US" baseline="0" dirty="0" smtClean="0"/>
              <a:t>3d: plane</a:t>
            </a:r>
          </a:p>
          <a:p>
            <a:r>
              <a:rPr lang="en-US" baseline="0" dirty="0" smtClean="0"/>
              <a:t>Many-d: hyperplane.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43</a:t>
            </a:fld>
            <a:endParaRPr lang="en-US"/>
          </a:p>
        </p:txBody>
      </p:sp>
    </p:spTree>
    <p:extLst>
      <p:ext uri="{BB962C8B-B14F-4D97-AF65-F5344CB8AC3E}">
        <p14:creationId xmlns:p14="http://schemas.microsoft.com/office/powerpoint/2010/main" val="542635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activation for some weight vector w</a:t>
            </a:r>
            <a:r>
              <a:rPr lang="en-US" baseline="0" dirty="0" smtClean="0"/>
              <a:t> given some input x is the Sum for each weight </a:t>
            </a:r>
            <a:r>
              <a:rPr lang="en-US" baseline="0" dirty="0" err="1" smtClean="0"/>
              <a:t>w_i</a:t>
            </a:r>
            <a:r>
              <a:rPr lang="en-US" baseline="0" dirty="0" smtClean="0"/>
              <a:t> in the weight vector with the corresponding entry in the feature vector representing x, </a:t>
            </a:r>
            <a:r>
              <a:rPr lang="en-US" baseline="0" dirty="0" err="1" smtClean="0"/>
              <a:t>f_i</a:t>
            </a:r>
            <a:r>
              <a:rPr lang="en-US" baseline="0" dirty="0" smtClean="0"/>
              <a:t>(x).</a:t>
            </a:r>
          </a:p>
          <a:p>
            <a:r>
              <a:rPr lang="en-US" baseline="0" dirty="0" smtClean="0"/>
              <a:t>We also write this as w * f(x), which is the inner product of the weight vector and the feature vector. </a:t>
            </a:r>
          </a:p>
          <a:p>
            <a:endParaRPr lang="en-US" baseline="0" dirty="0" smtClean="0"/>
          </a:p>
          <a:p>
            <a:r>
              <a:rPr lang="en-US" baseline="0" dirty="0" smtClean="0"/>
              <a:t>Depending on whether the sum is positive, or the sum is negative, we output a positive class label or a negative class label (for the binary classification case).</a:t>
            </a:r>
          </a:p>
          <a:p>
            <a:endParaRPr lang="en-US" baseline="0" dirty="0" smtClean="0"/>
          </a:p>
          <a:p>
            <a:r>
              <a:rPr lang="en-US" baseline="0" dirty="0" smtClean="0"/>
              <a:t>This is the generic picture that represents the perceptron..</a:t>
            </a:r>
          </a:p>
          <a:p>
            <a:endParaRPr lang="en-US" baseline="0" dirty="0" smtClean="0"/>
          </a:p>
          <a:p>
            <a:r>
              <a:rPr lang="en-US" baseline="0" dirty="0" smtClean="0"/>
              <a:t>This is called the “dot product” or sometimes the “inner product”</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191898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slideLayout" Target="../slideLayouts/slideLayout2.xm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tags" Target="../tags/tag14.xml"/><Relationship Id="rId2" Type="http://schemas.openxmlformats.org/officeDocument/2006/relationships/tags" Target="../tags/tag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2.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slideLayout" Target="../slideLayouts/slideLayout2.xml"/><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tags" Target="../tags/tag18.xml"/><Relationship Id="rId2" Type="http://schemas.openxmlformats.org/officeDocument/2006/relationships/tags" Target="../tags/tag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30.xml"/><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image" Target="../media/image44.png"/><Relationship Id="rId23" Type="http://schemas.openxmlformats.org/officeDocument/2006/relationships/image" Target="../media/image45.png"/><Relationship Id="rId24" Type="http://schemas.openxmlformats.org/officeDocument/2006/relationships/image" Target="../media/image46.png"/><Relationship Id="rId25" Type="http://schemas.openxmlformats.org/officeDocument/2006/relationships/image" Target="../media/image47.png"/><Relationship Id="rId26" Type="http://schemas.openxmlformats.org/officeDocument/2006/relationships/image" Target="../media/image33.png"/><Relationship Id="rId10" Type="http://schemas.openxmlformats.org/officeDocument/2006/relationships/tags" Target="../tags/tag31.xml"/><Relationship Id="rId11" Type="http://schemas.openxmlformats.org/officeDocument/2006/relationships/tags" Target="../tags/tag32.xml"/><Relationship Id="rId12" Type="http://schemas.openxmlformats.org/officeDocument/2006/relationships/tags" Target="../tags/tag33.xml"/><Relationship Id="rId13" Type="http://schemas.openxmlformats.org/officeDocument/2006/relationships/slideLayout" Target="../slideLayouts/slideLayout2.xml"/><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1" Type="http://schemas.openxmlformats.org/officeDocument/2006/relationships/tags" Target="../tags/tag22.xml"/><Relationship Id="rId2" Type="http://schemas.openxmlformats.org/officeDocument/2006/relationships/tags" Target="../tags/tag23.xml"/><Relationship Id="rId3" Type="http://schemas.openxmlformats.org/officeDocument/2006/relationships/tags" Target="../tags/tag24.xml"/><Relationship Id="rId4" Type="http://schemas.openxmlformats.org/officeDocument/2006/relationships/tags" Target="../tags/tag25.xml"/><Relationship Id="rId5" Type="http://schemas.openxmlformats.org/officeDocument/2006/relationships/tags" Target="../tags/tag26.xml"/><Relationship Id="rId6" Type="http://schemas.openxmlformats.org/officeDocument/2006/relationships/tags" Target="../tags/tag27.xml"/><Relationship Id="rId7" Type="http://schemas.openxmlformats.org/officeDocument/2006/relationships/tags" Target="../tags/tag28.xml"/><Relationship Id="rId8" Type="http://schemas.openxmlformats.org/officeDocument/2006/relationships/tags" Target="../tags/tag2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33.png"/><Relationship Id="rId1" Type="http://schemas.openxmlformats.org/officeDocument/2006/relationships/tags" Target="../tags/tag34.xml"/><Relationship Id="rId2" Type="http://schemas.openxmlformats.org/officeDocument/2006/relationships/tags" Target="../tags/tag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 Type="http://schemas.openxmlformats.org/officeDocument/2006/relationships/tags" Target="../tags/tag36.xml"/><Relationship Id="rId2" Type="http://schemas.openxmlformats.org/officeDocument/2006/relationships/tags" Target="../tags/tag37.xml"/></Relationships>
</file>

<file path=ppt/slides/_rels/slide25.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slideLayout" Target="../slideLayouts/slideLayout2.xml"/><Relationship Id="rId5" Type="http://schemas.openxmlformats.org/officeDocument/2006/relationships/notesSlide" Target="../notesSlides/notesSlide4.xml"/><Relationship Id="rId6" Type="http://schemas.openxmlformats.org/officeDocument/2006/relationships/image" Target="../media/image51.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tags" Target="../tags/tag39.xml"/><Relationship Id="rId2" Type="http://schemas.openxmlformats.org/officeDocument/2006/relationships/tags" Target="../tags/tag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tags" Target="../tags/tag45.xml"/><Relationship Id="rId5" Type="http://schemas.openxmlformats.org/officeDocument/2006/relationships/slideLayout" Target="../slideLayouts/slideLayout2.xml"/><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 Type="http://schemas.openxmlformats.org/officeDocument/2006/relationships/tags" Target="../tags/tag42.xml"/><Relationship Id="rId2" Type="http://schemas.openxmlformats.org/officeDocument/2006/relationships/tags" Target="../tags/tag43.xml"/></Relationships>
</file>

<file path=ppt/slides/_rels/slide28.xml.rels><?xml version="1.0" encoding="UTF-8" standalone="yes"?>
<Relationships xmlns="http://schemas.openxmlformats.org/package/2006/relationships"><Relationship Id="rId3" Type="http://schemas.openxmlformats.org/officeDocument/2006/relationships/tags" Target="../tags/tag48.xml"/><Relationship Id="rId4" Type="http://schemas.openxmlformats.org/officeDocument/2006/relationships/tags" Target="../tags/tag49.xml"/><Relationship Id="rId5" Type="http://schemas.openxmlformats.org/officeDocument/2006/relationships/tags" Target="../tags/tag50.xml"/><Relationship Id="rId6" Type="http://schemas.openxmlformats.org/officeDocument/2006/relationships/slideLayout" Target="../slideLayouts/slideLayout2.xml"/><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 Type="http://schemas.openxmlformats.org/officeDocument/2006/relationships/tags" Target="../tags/tag46.xml"/><Relationship Id="rId2" Type="http://schemas.openxmlformats.org/officeDocument/2006/relationships/tags" Target="../tags/tag47.xml"/></Relationships>
</file>

<file path=ppt/slides/_rels/slide29.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2.xml"/><Relationship Id="rId3"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34.png"/><Relationship Id="rId1" Type="http://schemas.openxmlformats.org/officeDocument/2006/relationships/tags" Target="../tags/tag52.xml"/><Relationship Id="rId2" Type="http://schemas.openxmlformats.org/officeDocument/2006/relationships/tags" Target="../tags/tag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32.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 Type="http://schemas.openxmlformats.org/officeDocument/2006/relationships/tags" Target="../tags/tag54.xml"/><Relationship Id="rId2" Type="http://schemas.openxmlformats.org/officeDocument/2006/relationships/tags" Target="../tags/tag55.xml"/><Relationship Id="rId3" Type="http://schemas.openxmlformats.org/officeDocument/2006/relationships/tags" Target="../tags/tag56.xml"/><Relationship Id="rId4" Type="http://schemas.openxmlformats.org/officeDocument/2006/relationships/tags" Target="../tags/tag57.xml"/><Relationship Id="rId5" Type="http://schemas.openxmlformats.org/officeDocument/2006/relationships/tags" Target="../tags/tag58.xml"/><Relationship Id="rId6" Type="http://schemas.openxmlformats.org/officeDocument/2006/relationships/slideLayout" Target="../slideLayouts/slideLayout2.xml"/><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1" Type="http://schemas.openxmlformats.org/officeDocument/2006/relationships/image" Target="../media/image81.png"/><Relationship Id="rId12" Type="http://schemas.openxmlformats.org/officeDocument/2006/relationships/image" Target="../media/image71.png"/><Relationship Id="rId1" Type="http://schemas.openxmlformats.org/officeDocument/2006/relationships/tags" Target="../tags/tag59.xml"/><Relationship Id="rId2" Type="http://schemas.openxmlformats.org/officeDocument/2006/relationships/tags" Target="../tags/tag60.xml"/><Relationship Id="rId3" Type="http://schemas.openxmlformats.org/officeDocument/2006/relationships/tags" Target="../tags/tag61.xml"/><Relationship Id="rId4" Type="http://schemas.openxmlformats.org/officeDocument/2006/relationships/tags" Target="../tags/tag62.xml"/><Relationship Id="rId5" Type="http://schemas.openxmlformats.org/officeDocument/2006/relationships/tags" Target="../tags/tag63.xml"/><Relationship Id="rId6" Type="http://schemas.openxmlformats.org/officeDocument/2006/relationships/tags" Target="../tags/tag64.xml"/><Relationship Id="rId7" Type="http://schemas.openxmlformats.org/officeDocument/2006/relationships/tags" Target="../tags/tag65.xml"/><Relationship Id="rId8" Type="http://schemas.openxmlformats.org/officeDocument/2006/relationships/slideLayout" Target="../slideLayouts/slideLayout2.xml"/><Relationship Id="rId9" Type="http://schemas.openxmlformats.org/officeDocument/2006/relationships/notesSlide" Target="../notesSlides/notesSlide6.xml"/><Relationship Id="rId10"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hyperlink" Target="http://neuralnetworksanddeeplearning.com/chap1.html" TargetMode="External"/><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slideLayout" Target="../slideLayouts/slideLayout2.xml"/><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6.png"/><Relationship Id="rId1" Type="http://schemas.openxmlformats.org/officeDocument/2006/relationships/tags" Target="../tags/tag66.xml"/><Relationship Id="rId2" Type="http://schemas.openxmlformats.org/officeDocument/2006/relationships/tags" Target="../tags/tag6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wmf"/><Relationship Id="rId3"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89.png"/><Relationship Id="rId5" Type="http://schemas.openxmlformats.org/officeDocument/2006/relationships/image" Target="../media/image88.png"/><Relationship Id="rId1" Type="http://schemas.openxmlformats.org/officeDocument/2006/relationships/tags" Target="../tags/tag69.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slideLayout" Target="../slideLayouts/slideLayout2.xml"/><Relationship Id="rId6" Type="http://schemas.openxmlformats.org/officeDocument/2006/relationships/notesSlide" Target="../notesSlides/notesSlide10.xml"/><Relationship Id="rId7" Type="http://schemas.openxmlformats.org/officeDocument/2006/relationships/image" Target="../media/image90.png"/><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 Id="rId1" Type="http://schemas.openxmlformats.org/officeDocument/2006/relationships/tags" Target="../tags/tag70.xml"/><Relationship Id="rId2" Type="http://schemas.openxmlformats.org/officeDocument/2006/relationships/tags" Target="../tags/tag7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1" Type="http://schemas.openxmlformats.org/officeDocument/2006/relationships/tags" Target="../tags/tag74.xml"/><Relationship Id="rId2" Type="http://schemas.openxmlformats.org/officeDocument/2006/relationships/tags" Target="../tags/tag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1" Type="http://schemas.openxmlformats.org/officeDocument/2006/relationships/image" Target="../media/image104.png"/><Relationship Id="rId12" Type="http://schemas.openxmlformats.org/officeDocument/2006/relationships/image" Target="../media/image105.png"/><Relationship Id="rId1" Type="http://schemas.openxmlformats.org/officeDocument/2006/relationships/tags" Target="../tags/tag76.xml"/><Relationship Id="rId2" Type="http://schemas.openxmlformats.org/officeDocument/2006/relationships/tags" Target="../tags/tag77.xml"/><Relationship Id="rId3" Type="http://schemas.openxmlformats.org/officeDocument/2006/relationships/tags" Target="../tags/tag78.xml"/><Relationship Id="rId4" Type="http://schemas.openxmlformats.org/officeDocument/2006/relationships/tags" Target="../tags/tag79.xml"/><Relationship Id="rId5" Type="http://schemas.openxmlformats.org/officeDocument/2006/relationships/tags" Target="../tags/tag80.xml"/><Relationship Id="rId6" Type="http://schemas.openxmlformats.org/officeDocument/2006/relationships/slideLayout" Target="../slideLayouts/slideLayout2.xml"/><Relationship Id="rId7" Type="http://schemas.openxmlformats.org/officeDocument/2006/relationships/notesSlide" Target="../notesSlides/notesSlide14.xml"/><Relationship Id="rId8" Type="http://schemas.openxmlformats.org/officeDocument/2006/relationships/image" Target="../media/image90.png"/><Relationship Id="rId9" Type="http://schemas.openxmlformats.org/officeDocument/2006/relationships/image" Target="../media/image102.png"/><Relationship Id="rId10"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playlist?list=PLZHQObOWTQDPD3MizzM2xVFitgF8hE_ab" TargetMode="External"/></Relationships>
</file>

<file path=ppt/slides/_rels/slide54.xml.rels><?xml version="1.0" encoding="UTF-8" standalone="yes"?>
<Relationships xmlns="http://schemas.openxmlformats.org/package/2006/relationships"><Relationship Id="rId11" Type="http://schemas.openxmlformats.org/officeDocument/2006/relationships/image" Target="../media/image109.png"/><Relationship Id="rId12" Type="http://schemas.openxmlformats.org/officeDocument/2006/relationships/oleObject" Target="../embeddings/oleObject5.bin"/><Relationship Id="rId13" Type="http://schemas.openxmlformats.org/officeDocument/2006/relationships/image" Target="../media/image110.png"/><Relationship Id="rId14" Type="http://schemas.openxmlformats.org/officeDocument/2006/relationships/oleObject" Target="../embeddings/oleObject6.bin"/><Relationship Id="rId15" Type="http://schemas.openxmlformats.org/officeDocument/2006/relationships/image" Target="../media/image111.png"/><Relationship Id="rId16" Type="http://schemas.openxmlformats.org/officeDocument/2006/relationships/oleObject" Target="../embeddings/oleObject7.bin"/><Relationship Id="rId17" Type="http://schemas.openxmlformats.org/officeDocument/2006/relationships/image" Target="../media/image112.png"/><Relationship Id="rId18" Type="http://schemas.openxmlformats.org/officeDocument/2006/relationships/oleObject" Target="../embeddings/oleObject8.bin"/><Relationship Id="rId19" Type="http://schemas.openxmlformats.org/officeDocument/2006/relationships/image" Target="../media/image113.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5.xml"/><Relationship Id="rId4" Type="http://schemas.openxmlformats.org/officeDocument/2006/relationships/oleObject" Target="../embeddings/oleObject1.bin"/><Relationship Id="rId5" Type="http://schemas.openxmlformats.org/officeDocument/2006/relationships/image" Target="../media/image106.png"/><Relationship Id="rId6" Type="http://schemas.openxmlformats.org/officeDocument/2006/relationships/oleObject" Target="../embeddings/oleObject2.bin"/><Relationship Id="rId7" Type="http://schemas.openxmlformats.org/officeDocument/2006/relationships/image" Target="../media/image107.png"/><Relationship Id="rId8" Type="http://schemas.openxmlformats.org/officeDocument/2006/relationships/oleObject" Target="../embeddings/oleObject3.bin"/><Relationship Id="rId9" Type="http://schemas.openxmlformats.org/officeDocument/2006/relationships/image" Target="../media/image108.png"/><Relationship Id="rId10" Type="http://schemas.openxmlformats.org/officeDocument/2006/relationships/oleObject" Target="../embeddings/oleObject4.bin"/></Relationships>
</file>

<file path=ppt/slides/_rels/slide55.xml.rels><?xml version="1.0" encoding="UTF-8" standalone="yes"?>
<Relationships xmlns="http://schemas.openxmlformats.org/package/2006/relationships"><Relationship Id="rId9" Type="http://schemas.openxmlformats.org/officeDocument/2006/relationships/tags" Target="../tags/tag89.xml"/><Relationship Id="rId20" Type="http://schemas.openxmlformats.org/officeDocument/2006/relationships/image" Target="../media/image122.png"/><Relationship Id="rId21" Type="http://schemas.openxmlformats.org/officeDocument/2006/relationships/image" Target="../media/image123.png"/><Relationship Id="rId10" Type="http://schemas.openxmlformats.org/officeDocument/2006/relationships/slideLayout" Target="../slideLayouts/slideLayout2.xml"/><Relationship Id="rId11" Type="http://schemas.openxmlformats.org/officeDocument/2006/relationships/notesSlide" Target="../notesSlides/notesSlide16.xml"/><Relationship Id="rId12" Type="http://schemas.openxmlformats.org/officeDocument/2006/relationships/image" Target="../media/image114.png"/><Relationship Id="rId13" Type="http://schemas.openxmlformats.org/officeDocument/2006/relationships/image" Target="../media/image115.png"/><Relationship Id="rId14" Type="http://schemas.openxmlformats.org/officeDocument/2006/relationships/image" Target="../media/image116.png"/><Relationship Id="rId15" Type="http://schemas.openxmlformats.org/officeDocument/2006/relationships/image" Target="../media/image117.png"/><Relationship Id="rId16" Type="http://schemas.openxmlformats.org/officeDocument/2006/relationships/image" Target="../media/image118.png"/><Relationship Id="rId17" Type="http://schemas.openxmlformats.org/officeDocument/2006/relationships/image" Target="../media/image119.png"/><Relationship Id="rId18" Type="http://schemas.openxmlformats.org/officeDocument/2006/relationships/image" Target="../media/image120.png"/><Relationship Id="rId19" Type="http://schemas.openxmlformats.org/officeDocument/2006/relationships/image" Target="../media/image121.png"/><Relationship Id="rId1" Type="http://schemas.openxmlformats.org/officeDocument/2006/relationships/tags" Target="../tags/tag81.xml"/><Relationship Id="rId2" Type="http://schemas.openxmlformats.org/officeDocument/2006/relationships/tags" Target="../tags/tag82.xml"/><Relationship Id="rId3" Type="http://schemas.openxmlformats.org/officeDocument/2006/relationships/tags" Target="../tags/tag83.xml"/><Relationship Id="rId4" Type="http://schemas.openxmlformats.org/officeDocument/2006/relationships/tags" Target="../tags/tag84.xml"/><Relationship Id="rId5" Type="http://schemas.openxmlformats.org/officeDocument/2006/relationships/tags" Target="../tags/tag85.xml"/><Relationship Id="rId6" Type="http://schemas.openxmlformats.org/officeDocument/2006/relationships/tags" Target="../tags/tag86.xml"/><Relationship Id="rId7" Type="http://schemas.openxmlformats.org/officeDocument/2006/relationships/tags" Target="../tags/tag87.xml"/><Relationship Id="rId8" Type="http://schemas.openxmlformats.org/officeDocument/2006/relationships/tags" Target="../tags/tag88.xml"/></Relationships>
</file>

<file path=ppt/slides/_rels/slide56.xml.rels><?xml version="1.0" encoding="UTF-8" standalone="yes"?>
<Relationships xmlns="http://schemas.openxmlformats.org/package/2006/relationships"><Relationship Id="rId11" Type="http://schemas.openxmlformats.org/officeDocument/2006/relationships/image" Target="../media/image126.png"/><Relationship Id="rId12" Type="http://schemas.openxmlformats.org/officeDocument/2006/relationships/image" Target="../media/image127.png"/><Relationship Id="rId13" Type="http://schemas.openxmlformats.org/officeDocument/2006/relationships/image" Target="../media/image128.png"/><Relationship Id="rId14" Type="http://schemas.openxmlformats.org/officeDocument/2006/relationships/image" Target="../media/image102.png"/><Relationship Id="rId15" Type="http://schemas.openxmlformats.org/officeDocument/2006/relationships/image" Target="../media/image129.png"/><Relationship Id="rId1" Type="http://schemas.openxmlformats.org/officeDocument/2006/relationships/tags" Target="../tags/tag90.xml"/><Relationship Id="rId2" Type="http://schemas.openxmlformats.org/officeDocument/2006/relationships/tags" Target="../tags/tag91.xml"/><Relationship Id="rId3" Type="http://schemas.openxmlformats.org/officeDocument/2006/relationships/tags" Target="../tags/tag92.xml"/><Relationship Id="rId4" Type="http://schemas.openxmlformats.org/officeDocument/2006/relationships/tags" Target="../tags/tag93.xml"/><Relationship Id="rId5" Type="http://schemas.openxmlformats.org/officeDocument/2006/relationships/tags" Target="../tags/tag94.xml"/><Relationship Id="rId6" Type="http://schemas.openxmlformats.org/officeDocument/2006/relationships/tags" Target="../tags/tag95.xml"/><Relationship Id="rId7" Type="http://schemas.openxmlformats.org/officeDocument/2006/relationships/tags" Target="../tags/tag96.xml"/><Relationship Id="rId8" Type="http://schemas.openxmlformats.org/officeDocument/2006/relationships/slideLayout" Target="../slideLayouts/slideLayout2.xml"/><Relationship Id="rId9" Type="http://schemas.openxmlformats.org/officeDocument/2006/relationships/image" Target="../media/image124.png"/><Relationship Id="rId10"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tags" Target="../tags/tag99.xml"/><Relationship Id="rId4" Type="http://schemas.openxmlformats.org/officeDocument/2006/relationships/slideLayout" Target="../slideLayouts/slideLayout2.xml"/><Relationship Id="rId5" Type="http://schemas.openxmlformats.org/officeDocument/2006/relationships/notesSlide" Target="../notesSlides/notesSlide17.xml"/><Relationship Id="rId6" Type="http://schemas.openxmlformats.org/officeDocument/2006/relationships/image" Target="../media/image130.png"/><Relationship Id="rId7" Type="http://schemas.openxmlformats.org/officeDocument/2006/relationships/image" Target="../media/image131.png"/><Relationship Id="rId8" Type="http://schemas.openxmlformats.org/officeDocument/2006/relationships/image" Target="../media/image132.png"/><Relationship Id="rId1" Type="http://schemas.openxmlformats.org/officeDocument/2006/relationships/tags" Target="../tags/tag97.xml"/><Relationship Id="rId2" Type="http://schemas.openxmlformats.org/officeDocument/2006/relationships/tags" Target="../tags/tag9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133.png"/><Relationship Id="rId1" Type="http://schemas.openxmlformats.org/officeDocument/2006/relationships/tags" Target="../tags/tag100.x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34.png"/><Relationship Id="rId5" Type="http://schemas.openxmlformats.org/officeDocument/2006/relationships/oleObject" Target="../embeddings/oleObject10.bin"/><Relationship Id="rId6" Type="http://schemas.openxmlformats.org/officeDocument/2006/relationships/image" Target="../media/image135.png"/><Relationship Id="rId7" Type="http://schemas.openxmlformats.org/officeDocument/2006/relationships/oleObject" Target="../embeddings/oleObject11.bin"/><Relationship Id="rId8" Type="http://schemas.openxmlformats.org/officeDocument/2006/relationships/image" Target="../media/image136.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61.xml.rels><?xml version="1.0" encoding="UTF-8" standalone="yes"?>
<Relationships xmlns="http://schemas.openxmlformats.org/package/2006/relationships"><Relationship Id="rId11" Type="http://schemas.openxmlformats.org/officeDocument/2006/relationships/image" Target="../media/image140.png"/><Relationship Id="rId12" Type="http://schemas.openxmlformats.org/officeDocument/2006/relationships/image" Target="../media/image141.png"/><Relationship Id="rId13" Type="http://schemas.openxmlformats.org/officeDocument/2006/relationships/image" Target="../media/image142.png"/><Relationship Id="rId14" Type="http://schemas.openxmlformats.org/officeDocument/2006/relationships/image" Target="../media/image143.png"/><Relationship Id="rId15" Type="http://schemas.openxmlformats.org/officeDocument/2006/relationships/image" Target="../media/image144.png"/><Relationship Id="rId1" Type="http://schemas.openxmlformats.org/officeDocument/2006/relationships/tags" Target="../tags/tag101.xml"/><Relationship Id="rId2" Type="http://schemas.openxmlformats.org/officeDocument/2006/relationships/tags" Target="../tags/tag102.xml"/><Relationship Id="rId3" Type="http://schemas.openxmlformats.org/officeDocument/2006/relationships/tags" Target="../tags/tag103.xml"/><Relationship Id="rId4" Type="http://schemas.openxmlformats.org/officeDocument/2006/relationships/tags" Target="../tags/tag104.xml"/><Relationship Id="rId5" Type="http://schemas.openxmlformats.org/officeDocument/2006/relationships/tags" Target="../tags/tag105.xml"/><Relationship Id="rId6" Type="http://schemas.openxmlformats.org/officeDocument/2006/relationships/slideLayout" Target="../slideLayouts/slideLayout2.xml"/><Relationship Id="rId7" Type="http://schemas.openxmlformats.org/officeDocument/2006/relationships/notesSlide" Target="../notesSlides/notesSlide19.xml"/><Relationship Id="rId8" Type="http://schemas.openxmlformats.org/officeDocument/2006/relationships/image" Target="../media/image71.png"/><Relationship Id="rId9" Type="http://schemas.openxmlformats.org/officeDocument/2006/relationships/image" Target="../media/image138.png"/><Relationship Id="rId10" Type="http://schemas.openxmlformats.org/officeDocument/2006/relationships/image" Target="../media/image139.png"/></Relationships>
</file>

<file path=ppt/slides/_rels/slide62.xml.rels><?xml version="1.0" encoding="UTF-8" standalone="yes"?>
<Relationships xmlns="http://schemas.openxmlformats.org/package/2006/relationships"><Relationship Id="rId9" Type="http://schemas.openxmlformats.org/officeDocument/2006/relationships/tags" Target="../tags/tag114.xml"/><Relationship Id="rId20" Type="http://schemas.openxmlformats.org/officeDocument/2006/relationships/image" Target="../media/image129.png"/><Relationship Id="rId10" Type="http://schemas.openxmlformats.org/officeDocument/2006/relationships/slideLayout" Target="../slideLayouts/slideLayout2.xml"/><Relationship Id="rId11" Type="http://schemas.openxmlformats.org/officeDocument/2006/relationships/notesSlide" Target="../notesSlides/notesSlide20.xml"/><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48.png"/><Relationship Id="rId16" Type="http://schemas.openxmlformats.org/officeDocument/2006/relationships/image" Target="../media/image149.png"/><Relationship Id="rId17" Type="http://schemas.openxmlformats.org/officeDocument/2006/relationships/image" Target="../media/image127.png"/><Relationship Id="rId18" Type="http://schemas.openxmlformats.org/officeDocument/2006/relationships/image" Target="../media/image128.png"/><Relationship Id="rId19" Type="http://schemas.openxmlformats.org/officeDocument/2006/relationships/image" Target="../media/image102.png"/><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tags" Target="../tags/tag112.xml"/><Relationship Id="rId8" Type="http://schemas.openxmlformats.org/officeDocument/2006/relationships/tags" Target="../tags/tag113.xml"/></Relationships>
</file>

<file path=ppt/slides/_rels/slide63.xml.rels><?xml version="1.0" encoding="UTF-8" standalone="yes"?>
<Relationships xmlns="http://schemas.openxmlformats.org/package/2006/relationships"><Relationship Id="rId9" Type="http://schemas.openxmlformats.org/officeDocument/2006/relationships/tags" Target="../tags/tag123.xml"/><Relationship Id="rId20" Type="http://schemas.openxmlformats.org/officeDocument/2006/relationships/image" Target="../media/image154.png"/><Relationship Id="rId21" Type="http://schemas.openxmlformats.org/officeDocument/2006/relationships/image" Target="../media/image155.png"/><Relationship Id="rId10" Type="http://schemas.openxmlformats.org/officeDocument/2006/relationships/tags" Target="../tags/tag124.xml"/><Relationship Id="rId11" Type="http://schemas.openxmlformats.org/officeDocument/2006/relationships/slideLayout" Target="../slideLayouts/slideLayout2.xml"/><Relationship Id="rId12" Type="http://schemas.openxmlformats.org/officeDocument/2006/relationships/notesSlide" Target="../notesSlides/notesSlide21.xml"/><Relationship Id="rId13" Type="http://schemas.openxmlformats.org/officeDocument/2006/relationships/image" Target="../media/image149.png"/><Relationship Id="rId14" Type="http://schemas.openxmlformats.org/officeDocument/2006/relationships/image" Target="../media/image150.png"/><Relationship Id="rId15" Type="http://schemas.openxmlformats.org/officeDocument/2006/relationships/image" Target="../media/image151.png"/><Relationship Id="rId16" Type="http://schemas.openxmlformats.org/officeDocument/2006/relationships/image" Target="../media/image145.png"/><Relationship Id="rId17" Type="http://schemas.openxmlformats.org/officeDocument/2006/relationships/image" Target="../media/image148.png"/><Relationship Id="rId18" Type="http://schemas.openxmlformats.org/officeDocument/2006/relationships/image" Target="../media/image152.png"/><Relationship Id="rId19" Type="http://schemas.openxmlformats.org/officeDocument/2006/relationships/image" Target="../media/image153.png"/><Relationship Id="rId1" Type="http://schemas.openxmlformats.org/officeDocument/2006/relationships/tags" Target="../tags/tag115.xml"/><Relationship Id="rId2" Type="http://schemas.openxmlformats.org/officeDocument/2006/relationships/tags" Target="../tags/tag116.xml"/><Relationship Id="rId3" Type="http://schemas.openxmlformats.org/officeDocument/2006/relationships/tags" Target="../tags/tag117.xml"/><Relationship Id="rId4" Type="http://schemas.openxmlformats.org/officeDocument/2006/relationships/tags" Target="../tags/tag118.xml"/><Relationship Id="rId5" Type="http://schemas.openxmlformats.org/officeDocument/2006/relationships/tags" Target="../tags/tag119.xml"/><Relationship Id="rId6" Type="http://schemas.openxmlformats.org/officeDocument/2006/relationships/tags" Target="../tags/tag120.xml"/><Relationship Id="rId7" Type="http://schemas.openxmlformats.org/officeDocument/2006/relationships/tags" Target="../tags/tag121.xml"/><Relationship Id="rId8" Type="http://schemas.openxmlformats.org/officeDocument/2006/relationships/tags" Target="../tags/tag122.xml"/></Relationships>
</file>

<file path=ppt/slides/_rels/slide64.xml.rels><?xml version="1.0" encoding="UTF-8" standalone="yes"?>
<Relationships xmlns="http://schemas.openxmlformats.org/package/2006/relationships"><Relationship Id="rId3" Type="http://schemas.openxmlformats.org/officeDocument/2006/relationships/tags" Target="../tags/tag127.xml"/><Relationship Id="rId4" Type="http://schemas.openxmlformats.org/officeDocument/2006/relationships/tags" Target="../tags/tag128.xml"/><Relationship Id="rId5" Type="http://schemas.openxmlformats.org/officeDocument/2006/relationships/tags" Target="../tags/tag129.xml"/><Relationship Id="rId6" Type="http://schemas.openxmlformats.org/officeDocument/2006/relationships/slideLayout" Target="../slideLayouts/slideLayout2.xml"/><Relationship Id="rId7" Type="http://schemas.openxmlformats.org/officeDocument/2006/relationships/image" Target="../media/image156.png"/><Relationship Id="rId8" Type="http://schemas.openxmlformats.org/officeDocument/2006/relationships/image" Target="../media/image157.png"/><Relationship Id="rId9" Type="http://schemas.openxmlformats.org/officeDocument/2006/relationships/image" Target="../media/image158.png"/><Relationship Id="rId10" Type="http://schemas.openxmlformats.org/officeDocument/2006/relationships/image" Target="../media/image152.png"/><Relationship Id="rId11" Type="http://schemas.openxmlformats.org/officeDocument/2006/relationships/image" Target="../media/image159.png"/><Relationship Id="rId1" Type="http://schemas.openxmlformats.org/officeDocument/2006/relationships/tags" Target="../tags/tag125.xml"/><Relationship Id="rId2" Type="http://schemas.openxmlformats.org/officeDocument/2006/relationships/tags" Target="../tags/tag1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6.xml.rels><?xml version="1.0" encoding="UTF-8" standalone="yes"?>
<Relationships xmlns="http://schemas.openxmlformats.org/package/2006/relationships"><Relationship Id="rId3" Type="http://schemas.openxmlformats.org/officeDocument/2006/relationships/tags" Target="../tags/tag132.xml"/><Relationship Id="rId4" Type="http://schemas.openxmlformats.org/officeDocument/2006/relationships/tags" Target="../tags/tag133.xml"/><Relationship Id="rId5" Type="http://schemas.openxmlformats.org/officeDocument/2006/relationships/slideLayout" Target="../slideLayouts/slideLayout2.xml"/><Relationship Id="rId6" Type="http://schemas.openxmlformats.org/officeDocument/2006/relationships/image" Target="../media/image160.png"/><Relationship Id="rId7" Type="http://schemas.openxmlformats.org/officeDocument/2006/relationships/image" Target="../media/image161.png"/><Relationship Id="rId8" Type="http://schemas.openxmlformats.org/officeDocument/2006/relationships/image" Target="../media/image162.png"/><Relationship Id="rId9" Type="http://schemas.openxmlformats.org/officeDocument/2006/relationships/image" Target="../media/image163.png"/><Relationship Id="rId1" Type="http://schemas.openxmlformats.org/officeDocument/2006/relationships/tags" Target="../tags/tag130.xml"/><Relationship Id="rId2" Type="http://schemas.openxmlformats.org/officeDocument/2006/relationships/tags" Target="../tags/tag1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tags" Target="../tags/tag2.xml"/><Relationship Id="rId2"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tags" Target="../tags/tag5.xml"/><Relationship Id="rId2" Type="http://schemas.openxmlformats.org/officeDocument/2006/relationships/tags" Target="../tags/tag6.xml"/></Relationships>
</file>

<file path=ppt/slides/_rels/slide9.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slideLayout" Target="../slideLayouts/slideLayout2.xml"/><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Bayes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Section 20.1</a:t>
            </a:r>
            <a:endParaRPr lang="en-US" sz="2400" dirty="0"/>
          </a:p>
        </p:txBody>
      </p:sp>
    </p:spTree>
    <p:extLst>
      <p:ext uri="{BB962C8B-B14F-4D97-AF65-F5344CB8AC3E}">
        <p14:creationId xmlns:p14="http://schemas.microsoft.com/office/powerpoint/2010/main" val="2299723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smtClean="0"/>
              <a:t>What do we need in order to use Naïve </a:t>
            </a:r>
            <a:r>
              <a:rPr lang="en-US" sz="2800" dirty="0" err="1" smtClean="0"/>
              <a:t>Bayes</a:t>
            </a:r>
            <a:r>
              <a:rPr lang="en-US" sz="2800" dirty="0" smtClean="0"/>
              <a:t>?</a:t>
            </a:r>
          </a:p>
          <a:p>
            <a:pPr lvl="3">
              <a:lnSpc>
                <a:spcPct val="80000"/>
              </a:lnSpc>
            </a:pPr>
            <a:endParaRPr lang="en-US" sz="1600" dirty="0" smtClean="0"/>
          </a:p>
          <a:p>
            <a:pPr lvl="1" eaLnBrk="1" hangingPunct="1">
              <a:lnSpc>
                <a:spcPct val="80000"/>
              </a:lnSpc>
            </a:pPr>
            <a:r>
              <a:rPr lang="en-US" sz="2400" dirty="0" smtClean="0"/>
              <a:t>Inference method (we just saw this part)</a:t>
            </a:r>
          </a:p>
          <a:p>
            <a:pPr lvl="2" eaLnBrk="1" hangingPunct="1">
              <a:lnSpc>
                <a:spcPct val="80000"/>
              </a:lnSpc>
            </a:pPr>
            <a:r>
              <a:rPr lang="en-US" sz="2000" dirty="0" smtClean="0"/>
              <a:t>Start with a bunch of probabilities: P(Y) and the P(</a:t>
            </a:r>
            <a:r>
              <a:rPr lang="en-US" sz="2000" dirty="0" err="1" smtClean="0"/>
              <a:t>F</a:t>
            </a:r>
            <a:r>
              <a:rPr lang="en-US" sz="2000" baseline="-25000" dirty="0" err="1" smtClean="0"/>
              <a:t>i</a:t>
            </a:r>
            <a:r>
              <a:rPr lang="en-US" sz="2000" dirty="0" err="1" smtClean="0"/>
              <a:t>|Y</a:t>
            </a:r>
            <a:r>
              <a:rPr lang="en-US" sz="2000" dirty="0" smtClean="0"/>
              <a:t>) tables</a:t>
            </a:r>
          </a:p>
          <a:p>
            <a:pPr lvl="2" eaLnBrk="1" hangingPunct="1">
              <a:lnSpc>
                <a:spcPct val="80000"/>
              </a:lnSpc>
            </a:pPr>
            <a:r>
              <a:rPr lang="en-US" sz="2000" dirty="0" smtClean="0"/>
              <a:t>Use standard inference to compute P(Y|F</a:t>
            </a:r>
            <a:r>
              <a:rPr lang="en-US" sz="2000" baseline="-25000" dirty="0" smtClean="0"/>
              <a:t>1</a:t>
            </a:r>
            <a:r>
              <a:rPr lang="en-US" sz="2000" dirty="0" smtClean="0"/>
              <a:t>…F</a:t>
            </a:r>
            <a:r>
              <a:rPr lang="en-US" sz="2000" baseline="-25000" dirty="0" smtClean="0"/>
              <a:t>n</a:t>
            </a:r>
            <a:r>
              <a:rPr lang="en-US" sz="2000" dirty="0" smtClean="0"/>
              <a:t>)</a:t>
            </a:r>
          </a:p>
          <a:p>
            <a:pPr lvl="2" eaLnBrk="1" hangingPunct="1">
              <a:lnSpc>
                <a:spcPct val="80000"/>
              </a:lnSpc>
            </a:pPr>
            <a:r>
              <a:rPr lang="en-US" sz="2000" dirty="0" smtClean="0"/>
              <a:t>Nothing new here</a:t>
            </a:r>
          </a:p>
          <a:p>
            <a:pPr lvl="2" eaLnBrk="1" hangingPunct="1">
              <a:lnSpc>
                <a:spcPct val="80000"/>
              </a:lnSpc>
            </a:pPr>
            <a:endParaRPr lang="en-US" sz="2000" dirty="0" smtClean="0"/>
          </a:p>
          <a:p>
            <a:pPr lvl="1" eaLnBrk="1" hangingPunct="1">
              <a:lnSpc>
                <a:spcPct val="80000"/>
              </a:lnSpc>
            </a:pPr>
            <a:r>
              <a:rPr lang="en-US" sz="2400" dirty="0" smtClean="0"/>
              <a:t>Estimates of local conditional probability tables</a:t>
            </a:r>
          </a:p>
          <a:p>
            <a:pPr lvl="2" eaLnBrk="1" hangingPunct="1">
              <a:lnSpc>
                <a:spcPct val="80000"/>
              </a:lnSpc>
            </a:pPr>
            <a:r>
              <a:rPr lang="en-US" sz="2000" dirty="0" smtClean="0"/>
              <a:t>P(Y), the prior over labels</a:t>
            </a:r>
          </a:p>
          <a:p>
            <a:pPr lvl="2" eaLnBrk="1" hangingPunct="1">
              <a:lnSpc>
                <a:spcPct val="80000"/>
              </a:lnSpc>
            </a:pPr>
            <a:r>
              <a:rPr lang="en-US" sz="2000" dirty="0" smtClean="0"/>
              <a:t>P(</a:t>
            </a:r>
            <a:r>
              <a:rPr lang="en-US" sz="2000" dirty="0" err="1" smtClean="0"/>
              <a:t>F</a:t>
            </a:r>
            <a:r>
              <a:rPr lang="en-US" sz="2000" baseline="-25000" dirty="0" err="1" smtClean="0"/>
              <a:t>i</a:t>
            </a:r>
            <a:r>
              <a:rPr lang="en-US" sz="2000" dirty="0" err="1" smtClean="0"/>
              <a:t>|Y</a:t>
            </a:r>
            <a:r>
              <a:rPr lang="en-US" sz="2000" dirty="0" smtClean="0"/>
              <a:t>) for each feature (evidence variable)</a:t>
            </a:r>
          </a:p>
          <a:p>
            <a:pPr lvl="2" eaLnBrk="1" hangingPunct="1">
              <a:lnSpc>
                <a:spcPct val="80000"/>
              </a:lnSpc>
            </a:pPr>
            <a:r>
              <a:rPr lang="en-US" sz="2000" dirty="0" smtClean="0"/>
              <a:t>These probabilities are collectively called the </a:t>
            </a:r>
            <a:r>
              <a:rPr lang="en-US" sz="2000" i="1" dirty="0" smtClean="0">
                <a:solidFill>
                  <a:srgbClr val="CC0000"/>
                </a:solidFill>
              </a:rPr>
              <a:t>parameters</a:t>
            </a:r>
            <a:r>
              <a:rPr lang="en-US" sz="2000" i="1" dirty="0" smtClean="0"/>
              <a:t> </a:t>
            </a:r>
            <a:r>
              <a:rPr lang="en-US" sz="2000" dirty="0" smtClean="0"/>
              <a:t>of the model and denoted by </a:t>
            </a:r>
            <a:r>
              <a:rPr lang="en-US" b="1" i="1" dirty="0" smtClean="0">
                <a:solidFill>
                  <a:srgbClr val="CC0000"/>
                </a:solidFill>
                <a:sym typeface="Symbol" pitchFamily="18" charset="2"/>
              </a:rPr>
              <a:t></a:t>
            </a:r>
          </a:p>
          <a:p>
            <a:pPr lvl="2" eaLnBrk="1" hangingPunct="1">
              <a:lnSpc>
                <a:spcPct val="80000"/>
              </a:lnSpc>
            </a:pPr>
            <a:r>
              <a:rPr lang="en-US" sz="2000" dirty="0" smtClean="0"/>
              <a:t>Up until now, we assumed these appeared by magic, but…</a:t>
            </a:r>
          </a:p>
          <a:p>
            <a:pPr lvl="2" eaLnBrk="1" hangingPunct="1">
              <a:lnSpc>
                <a:spcPct val="80000"/>
              </a:lnSpc>
            </a:pPr>
            <a:r>
              <a:rPr lang="en-US" sz="2000" dirty="0" smtClean="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extLst/>
          </p:nvPr>
        </p:nvGraphicFramePr>
        <p:xfrm>
          <a:off x="2209800" y="2146300"/>
          <a:ext cx="1066800" cy="3352800"/>
        </p:xfrm>
        <a:graphic>
          <a:graphicData uri="http://schemas.openxmlformats.org/drawingml/2006/table">
            <a:tbl>
              <a:tblPr/>
              <a:tblGrid>
                <a:gridCol w="533400"/>
                <a:gridCol w="5334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extLst/>
          </p:nvPr>
        </p:nvGraphicFramePr>
        <p:xfrm>
          <a:off x="70866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extLst/>
          </p:nvPr>
        </p:nvGraphicFramePr>
        <p:xfrm>
          <a:off x="8839200" y="2209800"/>
          <a:ext cx="1066800" cy="3352800"/>
        </p:xfrm>
        <a:graphic>
          <a:graphicData uri="http://schemas.openxmlformats.org/drawingml/2006/table">
            <a:tbl>
              <a:tblPr/>
              <a:tblGrid>
                <a:gridCol w="381000"/>
                <a:gridCol w="685800"/>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smtClean="0"/>
              <a:t>Naïve Bayes spam filter</a:t>
            </a:r>
          </a:p>
          <a:p>
            <a:pPr eaLnBrk="1" hangingPunct="1">
              <a:lnSpc>
                <a:spcPct val="80000"/>
              </a:lnSpc>
            </a:pPr>
            <a:endParaRPr lang="en-US" sz="2400" smtClean="0"/>
          </a:p>
          <a:p>
            <a:pPr eaLnBrk="1" hangingPunct="1">
              <a:lnSpc>
                <a:spcPct val="80000"/>
              </a:lnSpc>
            </a:pPr>
            <a:r>
              <a:rPr lang="en-US" sz="2400" smtClean="0"/>
              <a:t>Data:</a:t>
            </a:r>
          </a:p>
          <a:p>
            <a:pPr lvl="1" eaLnBrk="1" hangingPunct="1">
              <a:lnSpc>
                <a:spcPct val="80000"/>
              </a:lnSpc>
            </a:pPr>
            <a:r>
              <a:rPr lang="en-US" sz="2000" smtClean="0"/>
              <a:t>Collection of emails, labeled spam or ham</a:t>
            </a:r>
          </a:p>
          <a:p>
            <a:pPr lvl="1" eaLnBrk="1" hangingPunct="1">
              <a:lnSpc>
                <a:spcPct val="80000"/>
              </a:lnSpc>
            </a:pPr>
            <a:r>
              <a:rPr lang="en-US" sz="2000" smtClean="0"/>
              <a:t>Note: someone has to hand label all this data!</a:t>
            </a:r>
          </a:p>
          <a:p>
            <a:pPr lvl="1" eaLnBrk="1" hangingPunct="1">
              <a:lnSpc>
                <a:spcPct val="80000"/>
              </a:lnSpc>
            </a:pPr>
            <a:r>
              <a:rPr lang="en-US" sz="2000" smtClean="0"/>
              <a:t>Split into training, held-out, test sets</a:t>
            </a:r>
          </a:p>
          <a:p>
            <a:pPr lvl="1" eaLnBrk="1" hangingPunct="1">
              <a:lnSpc>
                <a:spcPct val="80000"/>
              </a:lnSpc>
            </a:pPr>
            <a:endParaRPr lang="en-US" sz="2000" smtClean="0"/>
          </a:p>
          <a:p>
            <a:pPr eaLnBrk="1" hangingPunct="1">
              <a:lnSpc>
                <a:spcPct val="80000"/>
              </a:lnSpc>
            </a:pPr>
            <a:r>
              <a:rPr lang="en-US" sz="2400" smtClean="0"/>
              <a:t>Classifiers</a:t>
            </a:r>
          </a:p>
          <a:p>
            <a:pPr lvl="1" eaLnBrk="1" hangingPunct="1">
              <a:lnSpc>
                <a:spcPct val="80000"/>
              </a:lnSpc>
            </a:pPr>
            <a:r>
              <a:rPr lang="en-US" sz="2000" smtClean="0"/>
              <a:t>Learn on the training set</a:t>
            </a:r>
          </a:p>
          <a:p>
            <a:pPr lvl="1" eaLnBrk="1" hangingPunct="1">
              <a:lnSpc>
                <a:spcPct val="80000"/>
              </a:lnSpc>
            </a:pPr>
            <a:r>
              <a:rPr lang="en-US" sz="2000" smtClean="0"/>
              <a:t>(Tune it on a held-out set)</a:t>
            </a:r>
          </a:p>
          <a:p>
            <a:pPr lvl="1" eaLnBrk="1" hangingPunct="1">
              <a:lnSpc>
                <a:spcPct val="80000"/>
              </a:lnSpc>
            </a:pPr>
            <a:r>
              <a:rPr lang="en-US" sz="2000" smtClean="0"/>
              <a:t>Test it on new emails</a:t>
            </a:r>
          </a:p>
          <a:p>
            <a:pPr eaLnBrk="1" hangingPunct="1">
              <a:lnSpc>
                <a:spcPct val="80000"/>
              </a:lnSpc>
            </a:pPr>
            <a:endParaRPr lang="en-US" sz="2400" smtClean="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smtClean="0">
                <a:latin typeface="Calibri"/>
                <a:cs typeface="Calibri"/>
              </a:rPr>
              <a:t>Bag-of-words Naïve </a:t>
            </a:r>
            <a:r>
              <a:rPr lang="en-US" sz="2400" dirty="0" err="1" smtClean="0">
                <a:latin typeface="Calibri"/>
                <a:cs typeface="Calibri"/>
              </a:rPr>
              <a:t>Bayes</a:t>
            </a:r>
            <a:r>
              <a:rPr lang="en-US" sz="2400" dirty="0" smtClean="0">
                <a:latin typeface="Calibri"/>
                <a:cs typeface="Calibri"/>
              </a:rPr>
              <a:t>:</a:t>
            </a:r>
          </a:p>
          <a:p>
            <a:pPr lvl="1" eaLnBrk="1" hangingPunct="1">
              <a:lnSpc>
                <a:spcPct val="80000"/>
              </a:lnSpc>
            </a:pPr>
            <a:r>
              <a:rPr lang="en-US" sz="2000" dirty="0" smtClean="0">
                <a:latin typeface="Calibri"/>
                <a:cs typeface="Calibri"/>
              </a:rPr>
              <a:t>Features: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the word at </a:t>
            </a:r>
            <a:r>
              <a:rPr lang="en-US" sz="2000" dirty="0" err="1" smtClean="0">
                <a:latin typeface="Calibri"/>
                <a:cs typeface="Calibri"/>
              </a:rPr>
              <a:t>positon</a:t>
            </a:r>
            <a:r>
              <a:rPr lang="en-US" sz="2000" dirty="0" smtClean="0">
                <a:latin typeface="Calibri"/>
                <a:cs typeface="Calibri"/>
              </a:rPr>
              <a:t> </a:t>
            </a:r>
            <a:r>
              <a:rPr lang="en-US" sz="2000" dirty="0" err="1" smtClean="0">
                <a:latin typeface="Calibri"/>
                <a:cs typeface="Calibri"/>
              </a:rPr>
              <a:t>i</a:t>
            </a:r>
            <a:endParaRPr lang="en-US" sz="2000" dirty="0" smtClean="0">
              <a:latin typeface="Calibri"/>
              <a:cs typeface="Calibri"/>
            </a:endParaRPr>
          </a:p>
          <a:p>
            <a:pPr lvl="1" eaLnBrk="1" hangingPunct="1">
              <a:lnSpc>
                <a:spcPct val="80000"/>
              </a:lnSpc>
            </a:pPr>
            <a:r>
              <a:rPr lang="en-US" sz="2000" dirty="0" smtClean="0">
                <a:latin typeface="Calibri"/>
                <a:cs typeface="Calibri"/>
              </a:rPr>
              <a:t>As before: predict label conditioned on feature variables (spam vs. ham)</a:t>
            </a:r>
          </a:p>
          <a:p>
            <a:pPr lvl="1" eaLnBrk="1" hangingPunct="1">
              <a:lnSpc>
                <a:spcPct val="80000"/>
              </a:lnSpc>
            </a:pPr>
            <a:r>
              <a:rPr lang="en-US" sz="2000" dirty="0" smtClean="0">
                <a:latin typeface="Calibri"/>
                <a:cs typeface="Calibri"/>
              </a:rPr>
              <a:t>As before: assume features are conditionally independent given label</a:t>
            </a:r>
          </a:p>
          <a:p>
            <a:pPr lvl="1">
              <a:lnSpc>
                <a:spcPct val="80000"/>
              </a:lnSpc>
            </a:pPr>
            <a:r>
              <a:rPr lang="en-US" sz="2000" dirty="0" smtClean="0">
                <a:latin typeface="Calibri"/>
                <a:cs typeface="Calibri"/>
              </a:rPr>
              <a:t>New: each </a:t>
            </a:r>
            <a:r>
              <a:rPr lang="en-US" sz="2000" dirty="0" err="1" smtClean="0">
                <a:latin typeface="Calibri"/>
                <a:cs typeface="Calibri"/>
              </a:rPr>
              <a:t>W</a:t>
            </a:r>
            <a:r>
              <a:rPr lang="en-US" sz="2000" baseline="-25000" dirty="0" err="1" smtClean="0">
                <a:latin typeface="Calibri"/>
                <a:cs typeface="Calibri"/>
              </a:rPr>
              <a:t>i</a:t>
            </a:r>
            <a:r>
              <a:rPr lang="en-US" sz="2000" dirty="0" smtClean="0">
                <a:latin typeface="Calibri"/>
                <a:cs typeface="Calibri"/>
              </a:rPr>
              <a:t> is identically distributed</a:t>
            </a: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Generative model:</a:t>
            </a: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“Tied” distributions and bag-of-words</a:t>
            </a:r>
          </a:p>
          <a:p>
            <a:pPr lvl="1" eaLnBrk="1" hangingPunct="1">
              <a:lnSpc>
                <a:spcPct val="80000"/>
              </a:lnSpc>
            </a:pPr>
            <a:r>
              <a:rPr lang="en-US" sz="2000" dirty="0" smtClean="0">
                <a:latin typeface="Calibri"/>
                <a:cs typeface="Calibri"/>
              </a:rPr>
              <a:t>Usually, each variable gets its own conditional probability distribution P(F|Y)</a:t>
            </a:r>
          </a:p>
          <a:p>
            <a:pPr lvl="1" eaLnBrk="1" hangingPunct="1">
              <a:lnSpc>
                <a:spcPct val="80000"/>
              </a:lnSpc>
            </a:pPr>
            <a:r>
              <a:rPr lang="en-US" sz="2000" dirty="0" smtClean="0">
                <a:latin typeface="Calibri"/>
                <a:cs typeface="Calibri"/>
              </a:rPr>
              <a:t>In a bag-of-words model</a:t>
            </a:r>
          </a:p>
          <a:p>
            <a:pPr lvl="2" eaLnBrk="1" hangingPunct="1">
              <a:lnSpc>
                <a:spcPct val="80000"/>
              </a:lnSpc>
            </a:pPr>
            <a:r>
              <a:rPr lang="en-US" sz="1800" dirty="0" smtClean="0">
                <a:latin typeface="Calibri"/>
                <a:cs typeface="Calibri"/>
              </a:rPr>
              <a:t>Each position is identically distributed</a:t>
            </a:r>
          </a:p>
          <a:p>
            <a:pPr lvl="2" eaLnBrk="1" hangingPunct="1">
              <a:lnSpc>
                <a:spcPct val="80000"/>
              </a:lnSpc>
            </a:pPr>
            <a:r>
              <a:rPr lang="en-US" sz="1800" dirty="0" smtClean="0">
                <a:latin typeface="Calibri"/>
                <a:cs typeface="Calibri"/>
              </a:rPr>
              <a:t>All positions share the same conditional </a:t>
            </a:r>
            <a:r>
              <a:rPr lang="en-US" sz="1800" dirty="0" err="1" smtClean="0">
                <a:latin typeface="Calibri"/>
                <a:cs typeface="Calibri"/>
              </a:rPr>
              <a:t>probs</a:t>
            </a:r>
            <a:r>
              <a:rPr lang="en-US" sz="1800" dirty="0" smtClean="0">
                <a:latin typeface="Calibri"/>
                <a:cs typeface="Calibri"/>
              </a:rPr>
              <a:t> P(W|Y)</a:t>
            </a:r>
          </a:p>
          <a:p>
            <a:pPr lvl="2" eaLnBrk="1" hangingPunct="1">
              <a:lnSpc>
                <a:spcPct val="80000"/>
              </a:lnSpc>
            </a:pPr>
            <a:r>
              <a:rPr lang="en-US" sz="1800" dirty="0" smtClean="0">
                <a:latin typeface="Calibri"/>
                <a:cs typeface="Calibri"/>
              </a:rPr>
              <a:t>Why make this assumption?</a:t>
            </a:r>
          </a:p>
          <a:p>
            <a:pPr lvl="1">
              <a:lnSpc>
                <a:spcPct val="80000"/>
              </a:lnSpc>
            </a:pPr>
            <a:r>
              <a:rPr lang="en-US" sz="2000" dirty="0" smtClean="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smtClean="0"/>
              <a:t>Model:</a:t>
            </a:r>
          </a:p>
          <a:p>
            <a:pPr eaLnBrk="1" hangingPunct="1"/>
            <a:endParaRPr lang="en-US" sz="1000" smtClean="0"/>
          </a:p>
          <a:p>
            <a:pPr eaLnBrk="1" hangingPunct="1"/>
            <a:r>
              <a:rPr lang="en-US" sz="2400" smtClean="0"/>
              <a:t>What are the parameters?</a:t>
            </a:r>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endParaRPr lang="en-US" sz="2400" smtClean="0"/>
          </a:p>
          <a:p>
            <a:pPr eaLnBrk="1" hangingPunct="1"/>
            <a:r>
              <a:rPr lang="en-US" sz="2400" smtClean="0"/>
              <a:t>Where do these tables come from?</a:t>
            </a:r>
          </a:p>
          <a:p>
            <a:pPr eaLnBrk="1" hangingPunct="1"/>
            <a:endParaRPr lang="en-US" sz="2400" smtClean="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gridCol w="1371600"/>
                <a:gridCol w="1371600"/>
                <a:gridCol w="1371600"/>
                <a:gridCol w="1371600"/>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Word</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P(w|ham)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Spam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Tot Ham</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(prior)</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0.33333</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0.66666</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-0.4</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Gary</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0.00002</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0.00021</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would</a:t>
                      </a:r>
                      <a:endParaRPr kumimoji="0" lang="en-US" sz="2800" b="0" i="0" u="none" strike="noStrike" cap="none" normalizeH="0" baseline="0" smtClean="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0.00069</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8000"/>
                          </a:solidFill>
                          <a:effectLst/>
                          <a:latin typeface="Verdana" pitchFamily="34" charset="0"/>
                        </a:rPr>
                        <a:t>0.00084</a:t>
                      </a:r>
                      <a:endParaRPr kumimoji="0" lang="en-US" sz="2800" b="0" i="0" u="none" strike="noStrike" cap="none" normalizeH="0" baseline="0" smtClean="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-19.1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-16.0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-23.8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-21.8</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like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0.00086</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0.00083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-30.9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-28.9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to</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0.01517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0.01339</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-35.1</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-33.2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lose</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0.00008</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-44.0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weight</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0.00016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0.00002</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-53.3</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-55.0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while</a:t>
                      </a:r>
                      <a:endParaRPr kumimoji="0" lang="en-US" sz="28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0.00027</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-61.5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-63.2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you</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0.00881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0.00304</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-66.2</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-69.0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sleep</a:t>
                      </a:r>
                      <a:endParaRPr kumimoji="0" lang="en-US" sz="2800" b="0" i="0" u="none" strike="noStrike" cap="none" normalizeH="0" baseline="0" smtClean="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0.00006</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CC0000"/>
                          </a:solidFill>
                          <a:effectLst/>
                          <a:latin typeface="Verdana" pitchFamily="34" charset="0"/>
                        </a:rPr>
                        <a:t>0.00001</a:t>
                      </a:r>
                      <a:endParaRPr kumimoji="0" lang="en-US" sz="2800" b="0" i="0" u="none" strike="noStrike" cap="none" normalizeH="0" baseline="0" smtClean="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-76.0</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Verdana" pitchFamily="34" charset="0"/>
                        </a:rPr>
                        <a:t>-80.5</a:t>
                      </a:r>
                      <a:endParaRPr kumimoji="0" lang="en-US" sz="2800" b="0" i="0" u="none" strike="noStrike" cap="none" normalizeH="0" baseline="0" smtClean="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1808450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a:t>
            </a:r>
            <a:endParaRPr lang="en-US" dirty="0"/>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775821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smtClean="0">
                <a:latin typeface="Calibri"/>
                <a:cs typeface="Calibri"/>
              </a:rPr>
              <a:t>Data: labeled instances, e.g. emails marked spam/ham</a:t>
            </a:r>
          </a:p>
          <a:p>
            <a:pPr lvl="1" eaLnBrk="1" hangingPunct="1">
              <a:lnSpc>
                <a:spcPct val="80000"/>
              </a:lnSpc>
            </a:pPr>
            <a:r>
              <a:rPr lang="en-US" sz="1600" dirty="0" smtClean="0">
                <a:latin typeface="Calibri"/>
                <a:cs typeface="Calibri"/>
              </a:rPr>
              <a:t>Training set</a:t>
            </a:r>
          </a:p>
          <a:p>
            <a:pPr lvl="1" eaLnBrk="1" hangingPunct="1">
              <a:lnSpc>
                <a:spcPct val="80000"/>
              </a:lnSpc>
            </a:pPr>
            <a:r>
              <a:rPr lang="en-US" sz="1600" dirty="0" smtClean="0">
                <a:latin typeface="Calibri"/>
                <a:cs typeface="Calibri"/>
              </a:rPr>
              <a:t>Held out set</a:t>
            </a:r>
          </a:p>
          <a:p>
            <a:pPr lvl="1" eaLnBrk="1" hangingPunct="1">
              <a:lnSpc>
                <a:spcPct val="80000"/>
              </a:lnSpc>
            </a:pPr>
            <a:r>
              <a:rPr lang="en-US" sz="1600" dirty="0" smtClean="0">
                <a:latin typeface="Calibri"/>
                <a:cs typeface="Calibri"/>
              </a:rPr>
              <a:t>Test set</a:t>
            </a:r>
          </a:p>
          <a:p>
            <a:pPr lvl="1" eaLnBrk="1" hangingPunct="1">
              <a:lnSpc>
                <a:spcPct val="80000"/>
              </a:lnSpc>
            </a:pPr>
            <a:endParaRPr lang="en-US" sz="800" dirty="0" smtClean="0">
              <a:latin typeface="Calibri"/>
              <a:cs typeface="Calibri"/>
            </a:endParaRPr>
          </a:p>
          <a:p>
            <a:pPr eaLnBrk="1" hangingPunct="1">
              <a:lnSpc>
                <a:spcPct val="80000"/>
              </a:lnSpc>
            </a:pPr>
            <a:r>
              <a:rPr lang="en-US" sz="1800" dirty="0" smtClean="0">
                <a:latin typeface="Calibri"/>
                <a:cs typeface="Calibri"/>
              </a:rPr>
              <a:t>Features: attribute-value pairs which characterize each x</a:t>
            </a:r>
          </a:p>
          <a:p>
            <a:pPr eaLnBrk="1" hangingPunct="1">
              <a:lnSpc>
                <a:spcPct val="80000"/>
              </a:lnSpc>
              <a:buFont typeface="Wingdings" pitchFamily="2" charset="2"/>
              <a:buNone/>
            </a:pPr>
            <a:endParaRPr lang="en-US" sz="700" dirty="0" smtClean="0">
              <a:latin typeface="Calibri"/>
              <a:cs typeface="Calibri"/>
            </a:endParaRPr>
          </a:p>
          <a:p>
            <a:pPr eaLnBrk="1" hangingPunct="1">
              <a:lnSpc>
                <a:spcPct val="80000"/>
              </a:lnSpc>
            </a:pPr>
            <a:r>
              <a:rPr lang="en-US" sz="1800" dirty="0" smtClean="0">
                <a:latin typeface="Calibri"/>
                <a:cs typeface="Calibri"/>
              </a:rPr>
              <a:t>Experimentation cycle</a:t>
            </a:r>
          </a:p>
          <a:p>
            <a:pPr lvl="1" eaLnBrk="1" hangingPunct="1">
              <a:lnSpc>
                <a:spcPct val="80000"/>
              </a:lnSpc>
            </a:pPr>
            <a:r>
              <a:rPr lang="en-US" sz="1600" dirty="0" smtClean="0">
                <a:latin typeface="Calibri"/>
                <a:cs typeface="Calibri"/>
              </a:rPr>
              <a:t>Learn parameters (e.g. model probabilities) on training set</a:t>
            </a:r>
          </a:p>
          <a:p>
            <a:pPr lvl="1" eaLnBrk="1" hangingPunct="1">
              <a:lnSpc>
                <a:spcPct val="80000"/>
              </a:lnSpc>
            </a:pPr>
            <a:r>
              <a:rPr lang="en-US" sz="1600" dirty="0" smtClean="0">
                <a:latin typeface="Calibri"/>
                <a:cs typeface="Calibri"/>
              </a:rPr>
              <a:t>(Tune </a:t>
            </a:r>
            <a:r>
              <a:rPr lang="en-US" sz="1600" dirty="0" err="1" smtClean="0">
                <a:latin typeface="Calibri"/>
                <a:cs typeface="Calibri"/>
              </a:rPr>
              <a:t>hyperparameters</a:t>
            </a:r>
            <a:r>
              <a:rPr lang="en-US" sz="1600" dirty="0" smtClean="0">
                <a:latin typeface="Calibri"/>
                <a:cs typeface="Calibri"/>
              </a:rPr>
              <a:t> on held-out set)</a:t>
            </a:r>
          </a:p>
          <a:p>
            <a:pPr lvl="1" eaLnBrk="1" hangingPunct="1">
              <a:lnSpc>
                <a:spcPct val="80000"/>
              </a:lnSpc>
            </a:pPr>
            <a:r>
              <a:rPr lang="en-US" sz="1600" dirty="0" smtClean="0">
                <a:latin typeface="Calibri"/>
                <a:cs typeface="Calibri"/>
              </a:rPr>
              <a:t>Compute accuracy of test set</a:t>
            </a:r>
          </a:p>
          <a:p>
            <a:pPr lvl="1" eaLnBrk="1" hangingPunct="1">
              <a:lnSpc>
                <a:spcPct val="80000"/>
              </a:lnSpc>
            </a:pPr>
            <a:r>
              <a:rPr lang="en-US" sz="1600" dirty="0" smtClean="0">
                <a:latin typeface="Calibri"/>
                <a:cs typeface="Calibri"/>
              </a:rPr>
              <a:t>Very important: never “peek” at the test set!</a:t>
            </a:r>
          </a:p>
          <a:p>
            <a:pPr lvl="1" eaLnBrk="1" hangingPunct="1">
              <a:lnSpc>
                <a:spcPct val="80000"/>
              </a:lnSpc>
            </a:pPr>
            <a:endParaRPr lang="en-US" sz="700" dirty="0" smtClean="0">
              <a:latin typeface="Calibri"/>
              <a:cs typeface="Calibri"/>
            </a:endParaRPr>
          </a:p>
          <a:p>
            <a:pPr eaLnBrk="1" hangingPunct="1">
              <a:lnSpc>
                <a:spcPct val="80000"/>
              </a:lnSpc>
            </a:pPr>
            <a:r>
              <a:rPr lang="en-US" sz="1800" dirty="0" smtClean="0">
                <a:latin typeface="Calibri"/>
                <a:cs typeface="Calibri"/>
              </a:rPr>
              <a:t>Evaluation</a:t>
            </a:r>
          </a:p>
          <a:p>
            <a:pPr lvl="1" eaLnBrk="1" hangingPunct="1">
              <a:lnSpc>
                <a:spcPct val="80000"/>
              </a:lnSpc>
            </a:pPr>
            <a:r>
              <a:rPr lang="en-US" sz="1600" dirty="0" smtClean="0">
                <a:latin typeface="Calibri"/>
                <a:cs typeface="Calibri"/>
              </a:rPr>
              <a:t>Accuracy: fraction of instances predicted correctly</a:t>
            </a:r>
          </a:p>
          <a:p>
            <a:pPr lvl="1" eaLnBrk="1" hangingPunct="1">
              <a:lnSpc>
                <a:spcPct val="80000"/>
              </a:lnSpc>
            </a:pPr>
            <a:endParaRPr lang="en-US" sz="1000" dirty="0" smtClean="0">
              <a:latin typeface="Calibri"/>
              <a:cs typeface="Calibri"/>
            </a:endParaRPr>
          </a:p>
          <a:p>
            <a:pPr eaLnBrk="1" hangingPunct="1">
              <a:lnSpc>
                <a:spcPct val="80000"/>
              </a:lnSpc>
            </a:pPr>
            <a:r>
              <a:rPr lang="en-US" sz="1800" dirty="0" err="1" smtClean="0">
                <a:latin typeface="Calibri"/>
                <a:cs typeface="Calibri"/>
              </a:rPr>
              <a:t>Overfitting</a:t>
            </a:r>
            <a:r>
              <a:rPr lang="en-US" sz="1800" dirty="0" smtClean="0">
                <a:latin typeface="Calibri"/>
                <a:cs typeface="Calibri"/>
              </a:rPr>
              <a:t> and generalization</a:t>
            </a:r>
          </a:p>
          <a:p>
            <a:pPr lvl="1" eaLnBrk="1" hangingPunct="1">
              <a:lnSpc>
                <a:spcPct val="80000"/>
              </a:lnSpc>
            </a:pPr>
            <a:r>
              <a:rPr lang="en-US" sz="1600" dirty="0" smtClean="0">
                <a:latin typeface="Calibri"/>
                <a:cs typeface="Calibri"/>
              </a:rPr>
              <a:t>Want a classifier which does well on </a:t>
            </a:r>
            <a:r>
              <a:rPr lang="en-US" sz="1600" i="1" dirty="0" smtClean="0">
                <a:latin typeface="Calibri"/>
                <a:cs typeface="Calibri"/>
              </a:rPr>
              <a:t>test</a:t>
            </a:r>
            <a:r>
              <a:rPr lang="en-US" sz="1600" dirty="0" smtClean="0">
                <a:latin typeface="Calibri"/>
                <a:cs typeface="Calibri"/>
              </a:rPr>
              <a:t> data</a:t>
            </a:r>
          </a:p>
          <a:p>
            <a:pPr lvl="1" eaLnBrk="1" hangingPunct="1">
              <a:lnSpc>
                <a:spcPct val="80000"/>
              </a:lnSpc>
            </a:pPr>
            <a:r>
              <a:rPr lang="en-US" sz="1600" dirty="0" err="1" smtClean="0">
                <a:latin typeface="Calibri"/>
                <a:cs typeface="Calibri"/>
              </a:rPr>
              <a:t>Overfitting</a:t>
            </a:r>
            <a:r>
              <a:rPr lang="en-US" sz="1600" dirty="0" smtClean="0">
                <a:latin typeface="Calibri"/>
                <a:cs typeface="Calibri"/>
              </a:rPr>
              <a:t>: fitting the training data very closely, but not generalizing well</a:t>
            </a:r>
          </a:p>
          <a:p>
            <a:pPr lvl="1" eaLnBrk="1" hangingPunct="1">
              <a:lnSpc>
                <a:spcPct val="80000"/>
              </a:lnSpc>
            </a:pPr>
            <a:r>
              <a:rPr lang="en-US" sz="1600" dirty="0" smtClean="0">
                <a:latin typeface="Calibri"/>
                <a:cs typeface="Calibri"/>
              </a:rPr>
              <a:t>We’ll investigate </a:t>
            </a:r>
            <a:r>
              <a:rPr lang="en-US" sz="1600" dirty="0" err="1" smtClean="0">
                <a:latin typeface="Calibri"/>
                <a:cs typeface="Calibri"/>
              </a:rPr>
              <a:t>overfitting</a:t>
            </a:r>
            <a:r>
              <a:rPr lang="en-US" sz="1600" dirty="0" smtClean="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500308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 and </a:t>
            </a:r>
            <a:r>
              <a:rPr lang="en-US" dirty="0" err="1" smtClean="0"/>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12858596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smtClean="0"/>
              <a:t>Overfitting</a:t>
            </a:r>
            <a:endParaRPr lang="en-US" dirty="0" smtClean="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3149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smtClean="0"/>
              <a:t>Up until now: how use a model to make optimal decisions</a:t>
            </a:r>
          </a:p>
          <a:p>
            <a:pPr lvl="1" eaLnBrk="1" hangingPunct="1"/>
            <a:endParaRPr lang="en-US" sz="2400" dirty="0" smtClean="0"/>
          </a:p>
          <a:p>
            <a:pPr eaLnBrk="1" hangingPunct="1"/>
            <a:r>
              <a:rPr lang="en-US" sz="2800" dirty="0" smtClean="0"/>
              <a:t>Machine learning: how to acquire a model from data / experience</a:t>
            </a:r>
          </a:p>
          <a:p>
            <a:pPr lvl="1" eaLnBrk="1" hangingPunct="1"/>
            <a:r>
              <a:rPr lang="en-US" sz="2400" dirty="0" smtClean="0"/>
              <a:t>Learning parameters (e.g. probabilities)</a:t>
            </a:r>
          </a:p>
          <a:p>
            <a:pPr lvl="1" eaLnBrk="1" hangingPunct="1"/>
            <a:r>
              <a:rPr lang="en-US" sz="2400" dirty="0" smtClean="0"/>
              <a:t>Learning structure (e.g. BN graphs)</a:t>
            </a:r>
          </a:p>
          <a:p>
            <a:pPr lvl="1" eaLnBrk="1" hangingPunct="1"/>
            <a:r>
              <a:rPr lang="en-US" sz="2400" dirty="0" smtClean="0"/>
              <a:t>Learning hidden concepts (e.g. clustering)</a:t>
            </a:r>
          </a:p>
          <a:p>
            <a:pPr lvl="1" eaLnBrk="1" hangingPunct="1"/>
            <a:endParaRPr lang="en-US" sz="2400" dirty="0" smtClean="0"/>
          </a:p>
          <a:p>
            <a:r>
              <a:rPr lang="en-US" sz="2800" dirty="0" smtClean="0"/>
              <a:t>Today: model-based classification with Naive </a:t>
            </a:r>
            <a:r>
              <a:rPr lang="en-US" sz="2800" dirty="0" smtClean="0"/>
              <a:t>Bayes and </a:t>
            </a:r>
            <a:r>
              <a:rPr lang="en-US" sz="2800" dirty="0" err="1" smtClean="0"/>
              <a:t>Perceptrons</a:t>
            </a:r>
            <a:endParaRPr lang="en-US" sz="2800" dirty="0" smtClean="0"/>
          </a:p>
        </p:txBody>
      </p:sp>
    </p:spTree>
    <p:extLst>
      <p:ext uri="{BB962C8B-B14F-4D97-AF65-F5344CB8AC3E}">
        <p14:creationId xmlns:p14="http://schemas.microsoft.com/office/powerpoint/2010/main" val="20170717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smtClean="0"/>
              <a:t>Posteriors determined by </a:t>
            </a:r>
            <a:r>
              <a:rPr lang="en-US" sz="2000" i="1" dirty="0" smtClean="0"/>
              <a:t>relative </a:t>
            </a:r>
            <a:r>
              <a:rPr lang="en-US" sz="2000" dirty="0" smtClean="0"/>
              <a:t>probabilities (odds ratios):</a:t>
            </a:r>
          </a:p>
          <a:p>
            <a:pPr eaLnBrk="1" hangingPunct="1"/>
            <a:endParaRPr lang="en-US" sz="2000" dirty="0" smtClean="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smtClean="0"/>
              <a:t>Relative frequency parameters will </a:t>
            </a:r>
            <a:r>
              <a:rPr lang="en-US" sz="2000" dirty="0" err="1" smtClean="0">
                <a:solidFill>
                  <a:srgbClr val="C00000"/>
                </a:solidFill>
              </a:rPr>
              <a:t>overfit</a:t>
            </a:r>
            <a:r>
              <a:rPr lang="en-US" sz="2000" dirty="0" smtClean="0"/>
              <a:t> the training data!</a:t>
            </a:r>
          </a:p>
          <a:p>
            <a:pPr lvl="1" eaLnBrk="1" hangingPunct="1">
              <a:lnSpc>
                <a:spcPct val="90000"/>
              </a:lnSpc>
            </a:pPr>
            <a:r>
              <a:rPr lang="en-US" sz="1800" dirty="0" smtClean="0"/>
              <a:t>Just because we never saw a 3 with pixel (15,15) on during training doesn’t mean we won’t see it at test time</a:t>
            </a:r>
          </a:p>
          <a:p>
            <a:pPr lvl="1" eaLnBrk="1" hangingPunct="1">
              <a:lnSpc>
                <a:spcPct val="90000"/>
              </a:lnSpc>
            </a:pPr>
            <a:r>
              <a:rPr lang="en-US" sz="1800" dirty="0" smtClean="0"/>
              <a:t>Unlikely that every occurrence of “minute” is 100% spam</a:t>
            </a:r>
          </a:p>
          <a:p>
            <a:pPr lvl="1" eaLnBrk="1" hangingPunct="1">
              <a:lnSpc>
                <a:spcPct val="90000"/>
              </a:lnSpc>
            </a:pPr>
            <a:r>
              <a:rPr lang="en-US" sz="1800" dirty="0" smtClean="0"/>
              <a:t>Unlikely that every occurrence of “seriously” is 100% ham</a:t>
            </a:r>
          </a:p>
          <a:p>
            <a:pPr lvl="1" eaLnBrk="1" hangingPunct="1">
              <a:lnSpc>
                <a:spcPct val="90000"/>
              </a:lnSpc>
            </a:pPr>
            <a:r>
              <a:rPr lang="en-US" sz="1800" dirty="0" smtClean="0"/>
              <a:t>What about all the words that don’t occur in the training set at all?</a:t>
            </a:r>
          </a:p>
          <a:p>
            <a:pPr lvl="1" eaLnBrk="1" hangingPunct="1">
              <a:lnSpc>
                <a:spcPct val="90000"/>
              </a:lnSpc>
            </a:pPr>
            <a:r>
              <a:rPr lang="en-US" sz="1800" dirty="0" smtClean="0"/>
              <a:t>In general, we can’t go around giving unseen events zero probability</a:t>
            </a:r>
          </a:p>
          <a:p>
            <a:pPr eaLnBrk="1" hangingPunct="1">
              <a:lnSpc>
                <a:spcPct val="90000"/>
              </a:lnSpc>
            </a:pPr>
            <a:endParaRPr lang="en-US" sz="2000" dirty="0" smtClean="0"/>
          </a:p>
          <a:p>
            <a:pPr eaLnBrk="1" hangingPunct="1">
              <a:lnSpc>
                <a:spcPct val="90000"/>
              </a:lnSpc>
            </a:pPr>
            <a:r>
              <a:rPr lang="en-US" sz="2000" dirty="0" smtClean="0"/>
              <a:t>As an extreme case, imagine using the entire email as the only feature</a:t>
            </a:r>
          </a:p>
          <a:p>
            <a:pPr lvl="1" eaLnBrk="1" hangingPunct="1">
              <a:lnSpc>
                <a:spcPct val="90000"/>
              </a:lnSpc>
            </a:pPr>
            <a:r>
              <a:rPr lang="en-US" sz="1800" dirty="0" smtClean="0"/>
              <a:t>Would get the training data perfect (if deterministic labeling)</a:t>
            </a:r>
          </a:p>
          <a:p>
            <a:pPr lvl="1" eaLnBrk="1" hangingPunct="1">
              <a:lnSpc>
                <a:spcPct val="90000"/>
              </a:lnSpc>
            </a:pPr>
            <a:r>
              <a:rPr lang="en-US" sz="1800" dirty="0" smtClean="0"/>
              <a:t>Wouldn’t </a:t>
            </a:r>
            <a:r>
              <a:rPr lang="en-US" sz="1800" i="1" dirty="0" smtClean="0"/>
              <a:t>generalize</a:t>
            </a:r>
            <a:r>
              <a:rPr lang="en-US" sz="1800" dirty="0" smtClean="0"/>
              <a:t> at all</a:t>
            </a:r>
          </a:p>
          <a:p>
            <a:pPr lvl="1" eaLnBrk="1" hangingPunct="1">
              <a:lnSpc>
                <a:spcPct val="90000"/>
              </a:lnSpc>
            </a:pPr>
            <a:r>
              <a:rPr lang="en-US" sz="1800" dirty="0" smtClean="0"/>
              <a:t>Just making the bag-of-words assumption gives us some generalization, but isn’t enough</a:t>
            </a:r>
          </a:p>
          <a:p>
            <a:pPr lvl="1" eaLnBrk="1" hangingPunct="1">
              <a:lnSpc>
                <a:spcPct val="90000"/>
              </a:lnSpc>
            </a:pPr>
            <a:endParaRPr lang="en-US" sz="1800" dirty="0" smtClean="0"/>
          </a:p>
          <a:p>
            <a:pPr eaLnBrk="1" hangingPunct="1">
              <a:lnSpc>
                <a:spcPct val="90000"/>
              </a:lnSpc>
            </a:pPr>
            <a:r>
              <a:rPr lang="en-US" sz="2000" dirty="0" smtClean="0"/>
              <a:t>To generalize better: we need to </a:t>
            </a:r>
            <a:r>
              <a:rPr lang="en-US" sz="2000" dirty="0" smtClean="0">
                <a:solidFill>
                  <a:srgbClr val="CC0000"/>
                </a:solidFill>
              </a:rPr>
              <a:t>smooth </a:t>
            </a:r>
            <a:r>
              <a:rPr lang="en-US" sz="2000" dirty="0" smtClean="0"/>
              <a:t>or </a:t>
            </a:r>
            <a:r>
              <a:rPr lang="en-US" sz="2000" dirty="0" smtClean="0">
                <a:solidFill>
                  <a:srgbClr val="CC0000"/>
                </a:solidFill>
              </a:rPr>
              <a:t>regularize </a:t>
            </a:r>
            <a:r>
              <a:rPr lang="en-US" sz="2000" dirty="0" smtClean="0"/>
              <a:t>the estimates</a:t>
            </a:r>
          </a:p>
        </p:txBody>
      </p:sp>
    </p:spTree>
    <p:extLst>
      <p:ext uri="{BB962C8B-B14F-4D97-AF65-F5344CB8AC3E}">
        <p14:creationId xmlns:p14="http://schemas.microsoft.com/office/powerpoint/2010/main" val="1474115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 Estimation</a:t>
            </a:r>
            <a:endParaRPr lang="en-US" dirty="0"/>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smtClean="0"/>
              <a:t>Estimating the distribution of a random variable</a:t>
            </a:r>
          </a:p>
          <a:p>
            <a:pPr lvl="1" eaLnBrk="1" hangingPunct="1">
              <a:lnSpc>
                <a:spcPct val="80000"/>
              </a:lnSpc>
            </a:pPr>
            <a:endParaRPr lang="en-US" sz="900" i="1" dirty="0" smtClean="0"/>
          </a:p>
          <a:p>
            <a:pPr eaLnBrk="1" hangingPunct="1">
              <a:lnSpc>
                <a:spcPct val="80000"/>
              </a:lnSpc>
            </a:pPr>
            <a:r>
              <a:rPr lang="en-US" sz="2400" i="1" dirty="0" smtClean="0"/>
              <a:t>Elicitation:</a:t>
            </a:r>
            <a:r>
              <a:rPr lang="en-US" sz="2400" dirty="0" smtClean="0"/>
              <a:t> ask a human (why is this hard?)</a:t>
            </a:r>
          </a:p>
          <a:p>
            <a:pPr lvl="4" eaLnBrk="1" hangingPunct="1">
              <a:lnSpc>
                <a:spcPct val="80000"/>
              </a:lnSpc>
            </a:pPr>
            <a:endParaRPr lang="en-US" sz="1200" i="1" dirty="0" smtClean="0"/>
          </a:p>
          <a:p>
            <a:pPr eaLnBrk="1" hangingPunct="1">
              <a:lnSpc>
                <a:spcPct val="80000"/>
              </a:lnSpc>
            </a:pPr>
            <a:r>
              <a:rPr lang="en-US" sz="2400" i="1" dirty="0" smtClean="0"/>
              <a:t>Empirically: </a:t>
            </a:r>
            <a:r>
              <a:rPr lang="en-US" sz="2400" dirty="0" smtClean="0"/>
              <a:t>use training data (learning!)</a:t>
            </a:r>
          </a:p>
          <a:p>
            <a:pPr lvl="1" eaLnBrk="1" hangingPunct="1">
              <a:lnSpc>
                <a:spcPct val="80000"/>
              </a:lnSpc>
            </a:pPr>
            <a:r>
              <a:rPr lang="en-US" sz="2000" dirty="0" smtClean="0"/>
              <a:t>E.g.: for each outcome x, look at the </a:t>
            </a:r>
            <a:r>
              <a:rPr lang="en-US" sz="2000" i="1" dirty="0" smtClean="0">
                <a:solidFill>
                  <a:srgbClr val="CC0000"/>
                </a:solidFill>
              </a:rPr>
              <a:t>empirical rate</a:t>
            </a:r>
            <a:r>
              <a:rPr lang="en-US" sz="2000" dirty="0" smtClean="0"/>
              <a:t> of that value:</a:t>
            </a:r>
          </a:p>
          <a:p>
            <a:pPr lvl="1" eaLnBrk="1" hangingPunct="1">
              <a:lnSpc>
                <a:spcPct val="80000"/>
              </a:lnSpc>
            </a:pPr>
            <a:endParaRPr lang="en-US" sz="2000" dirty="0" smtClean="0"/>
          </a:p>
          <a:p>
            <a:pPr lvl="1" eaLnBrk="1" hangingPunct="1">
              <a:lnSpc>
                <a:spcPct val="80000"/>
              </a:lnSpc>
            </a:pPr>
            <a:endParaRPr lang="en-US" sz="2000" dirty="0" smtClean="0"/>
          </a:p>
          <a:p>
            <a:pPr eaLnBrk="1" hangingPunct="1">
              <a:lnSpc>
                <a:spcPct val="80000"/>
              </a:lnSpc>
            </a:pPr>
            <a:endParaRPr lang="en-US" sz="2000" dirty="0" smtClean="0">
              <a:solidFill>
                <a:schemeClr val="tx1"/>
              </a:solidFill>
            </a:endParaRPr>
          </a:p>
          <a:p>
            <a:pPr eaLnBrk="1" hangingPunct="1">
              <a:lnSpc>
                <a:spcPct val="80000"/>
              </a:lnSpc>
            </a:pPr>
            <a:endParaRPr lang="en-US" sz="2000" dirty="0" smtClean="0">
              <a:solidFill>
                <a:schemeClr val="tx1"/>
              </a:solidFill>
            </a:endParaRPr>
          </a:p>
          <a:p>
            <a:pPr lvl="1" eaLnBrk="1" hangingPunct="1">
              <a:lnSpc>
                <a:spcPct val="80000"/>
              </a:lnSpc>
            </a:pPr>
            <a:r>
              <a:rPr lang="en-US" sz="2000" dirty="0" smtClean="0"/>
              <a:t>This is the estimate that maximizes the </a:t>
            </a:r>
            <a:r>
              <a:rPr lang="en-US" sz="2000" i="1" dirty="0" smtClean="0">
                <a:solidFill>
                  <a:srgbClr val="CC0000"/>
                </a:solidFill>
              </a:rPr>
              <a:t>likelihood of the data</a:t>
            </a:r>
            <a:endParaRPr lang="en-US" sz="2000" dirty="0" smtClean="0"/>
          </a:p>
          <a:p>
            <a:pPr lvl="1" eaLnBrk="1" hangingPunct="1">
              <a:lnSpc>
                <a:spcPct val="80000"/>
              </a:lnSpc>
            </a:pPr>
            <a:endParaRPr lang="en-US" sz="1900" dirty="0" smtClean="0"/>
          </a:p>
          <a:p>
            <a:pPr eaLnBrk="1" hangingPunct="1">
              <a:lnSpc>
                <a:spcPct val="80000"/>
              </a:lnSpc>
            </a:pPr>
            <a:endParaRPr lang="en-US" sz="2400" i="1" dirty="0" smtClean="0"/>
          </a:p>
          <a:p>
            <a:pPr eaLnBrk="1" hangingPunct="1">
              <a:lnSpc>
                <a:spcPct val="80000"/>
              </a:lnSpc>
            </a:pPr>
            <a:endParaRPr lang="en-US" sz="2400" i="1" dirty="0" smtClean="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smtClean="0"/>
              <a:t>b</a:t>
            </a:r>
            <a:endParaRPr lang="en-US" sz="900" dirty="0"/>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smtClean="0"/>
              <a:t>Relative frequencies are the maximum likelihood estimates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a:lnSpc>
                <a:spcPct val="90000"/>
              </a:lnSpc>
            </a:pPr>
            <a:endParaRPr lang="en-US" sz="2000" dirty="0" smtClean="0"/>
          </a:p>
          <a:p>
            <a:pPr lvl="1">
              <a:lnSpc>
                <a:spcPct val="90000"/>
              </a:lnSpc>
            </a:pPr>
            <a:endParaRPr lang="en-US" sz="2000" dirty="0" smtClean="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Unseen Events</a:t>
            </a:r>
            <a:endParaRPr lang="en-US" dirty="0"/>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203207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smtClean="0">
                <a:latin typeface="Calibri"/>
                <a:cs typeface="Calibri"/>
              </a:rPr>
              <a:t>Laplace’s estimate:</a:t>
            </a:r>
          </a:p>
          <a:p>
            <a:pPr lvl="1" eaLnBrk="1" hangingPunct="1"/>
            <a:r>
              <a:rPr lang="en-US" sz="2000" dirty="0" smtClean="0">
                <a:latin typeface="Calibri"/>
                <a:cs typeface="Calibri"/>
              </a:rPr>
              <a:t>Pretend you saw every outcome once more than you actually did</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Can derive this estimate with </a:t>
            </a:r>
            <a:r>
              <a:rPr lang="en-US" sz="2000" i="1" dirty="0" err="1" smtClean="0">
                <a:latin typeface="Calibri"/>
                <a:cs typeface="Calibri"/>
              </a:rPr>
              <a:t>Dirichlet</a:t>
            </a:r>
            <a:r>
              <a:rPr lang="en-US" sz="2000" i="1" dirty="0" smtClean="0">
                <a:latin typeface="Calibri"/>
                <a:cs typeface="Calibri"/>
              </a:rPr>
              <a:t> priors</a:t>
            </a:r>
            <a:endParaRPr lang="en-US" sz="2400" dirty="0" smtClean="0">
              <a:latin typeface="Calibri"/>
              <a:cs typeface="Calibri"/>
            </a:endParaRPr>
          </a:p>
          <a:p>
            <a:pPr eaLnBrk="1" hangingPunct="1"/>
            <a:endParaRPr lang="en-US" sz="2400" dirty="0" smtClean="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smtClean="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smtClean="0">
                <a:latin typeface="Calibri"/>
                <a:cs typeface="Calibri"/>
              </a:rPr>
              <a:t>Laplace’s estimate (extended):</a:t>
            </a:r>
          </a:p>
          <a:p>
            <a:pPr lvl="1" eaLnBrk="1" hangingPunct="1">
              <a:lnSpc>
                <a:spcPct val="90000"/>
              </a:lnSpc>
            </a:pPr>
            <a:r>
              <a:rPr lang="en-US" sz="2000" dirty="0" smtClean="0">
                <a:latin typeface="Calibri"/>
                <a:cs typeface="Calibri"/>
              </a:rPr>
              <a:t>Pretend you saw every outcome k extra times</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lvl="1" eaLnBrk="1" hangingPunct="1">
              <a:lnSpc>
                <a:spcPct val="90000"/>
              </a:lnSpc>
            </a:pPr>
            <a:r>
              <a:rPr lang="en-US" sz="2000" dirty="0" smtClean="0">
                <a:latin typeface="Calibri"/>
                <a:cs typeface="Calibri"/>
              </a:rPr>
              <a:t>What’s Laplace with k = 0?</a:t>
            </a:r>
          </a:p>
          <a:p>
            <a:pPr lvl="1" eaLnBrk="1" hangingPunct="1">
              <a:lnSpc>
                <a:spcPct val="90000"/>
              </a:lnSpc>
            </a:pPr>
            <a:r>
              <a:rPr lang="en-US" sz="2000" dirty="0" smtClean="0">
                <a:latin typeface="Calibri"/>
                <a:cs typeface="Calibri"/>
              </a:rPr>
              <a:t>k is the </a:t>
            </a:r>
            <a:r>
              <a:rPr lang="en-US" sz="2000" dirty="0" smtClean="0">
                <a:solidFill>
                  <a:srgbClr val="CC0000"/>
                </a:solidFill>
                <a:latin typeface="Calibri"/>
                <a:cs typeface="Calibri"/>
              </a:rPr>
              <a:t>strength</a:t>
            </a:r>
            <a:r>
              <a:rPr lang="en-US" sz="2000" dirty="0" smtClean="0">
                <a:latin typeface="Calibri"/>
                <a:cs typeface="Calibri"/>
              </a:rPr>
              <a:t> of the prior</a:t>
            </a:r>
          </a:p>
          <a:p>
            <a:pPr lvl="1" eaLnBrk="1" hangingPunct="1">
              <a:lnSpc>
                <a:spcPct val="90000"/>
              </a:lnSpc>
            </a:pPr>
            <a:endParaRPr lang="en-US" sz="2000" dirty="0" smtClean="0">
              <a:latin typeface="Calibri"/>
              <a:cs typeface="Calibri"/>
            </a:endParaRPr>
          </a:p>
          <a:p>
            <a:pPr eaLnBrk="1" hangingPunct="1">
              <a:lnSpc>
                <a:spcPct val="90000"/>
              </a:lnSpc>
            </a:pPr>
            <a:r>
              <a:rPr lang="en-US" sz="2400" dirty="0" smtClean="0">
                <a:latin typeface="Calibri"/>
                <a:cs typeface="Calibri"/>
              </a:rPr>
              <a:t>Laplace for conditionals:</a:t>
            </a:r>
          </a:p>
          <a:p>
            <a:pPr lvl="1" eaLnBrk="1" hangingPunct="1">
              <a:lnSpc>
                <a:spcPct val="90000"/>
              </a:lnSpc>
            </a:pPr>
            <a:r>
              <a:rPr lang="en-US" sz="2000" dirty="0" smtClean="0">
                <a:latin typeface="Calibri"/>
                <a:cs typeface="Calibri"/>
              </a:rPr>
              <a:t>Smooth each condition independently:</a:t>
            </a:r>
          </a:p>
          <a:p>
            <a:pPr lvl="1" eaLnBrk="1" hangingPunct="1">
              <a:lnSpc>
                <a:spcPct val="90000"/>
              </a:lnSpc>
            </a:pPr>
            <a:endParaRPr lang="en-US" sz="2000" dirty="0" smtClean="0">
              <a:latin typeface="Calibri"/>
              <a:cs typeface="Calibri"/>
            </a:endParaRPr>
          </a:p>
          <a:p>
            <a:pPr lvl="1" eaLnBrk="1" hangingPunct="1">
              <a:lnSpc>
                <a:spcPct val="90000"/>
              </a:lnSpc>
            </a:pPr>
            <a:endParaRPr lang="en-US" sz="2000" dirty="0" smtClean="0">
              <a:latin typeface="Calibri"/>
              <a:cs typeface="Calibri"/>
            </a:endParaRPr>
          </a:p>
          <a:p>
            <a:pPr eaLnBrk="1" hangingPunct="1">
              <a:lnSpc>
                <a:spcPct val="90000"/>
              </a:lnSpc>
            </a:pPr>
            <a:endParaRPr lang="en-US" sz="2400" dirty="0" smtClean="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smtClean="0"/>
              <a:t>In practice, Laplace often performs poorly for P(X|Y):</a:t>
            </a:r>
          </a:p>
          <a:p>
            <a:pPr lvl="1" eaLnBrk="1" hangingPunct="1">
              <a:lnSpc>
                <a:spcPct val="80000"/>
              </a:lnSpc>
            </a:pPr>
            <a:r>
              <a:rPr lang="en-US" sz="2000" dirty="0" smtClean="0"/>
              <a:t>When |X| is very large</a:t>
            </a:r>
          </a:p>
          <a:p>
            <a:pPr lvl="1" eaLnBrk="1" hangingPunct="1">
              <a:lnSpc>
                <a:spcPct val="80000"/>
              </a:lnSpc>
            </a:pPr>
            <a:r>
              <a:rPr lang="en-US" sz="2000" dirty="0" smtClean="0"/>
              <a:t>When |Y| is very large</a:t>
            </a:r>
          </a:p>
          <a:p>
            <a:pPr lvl="1" eaLnBrk="1" hangingPunct="1">
              <a:lnSpc>
                <a:spcPct val="80000"/>
              </a:lnSpc>
            </a:pPr>
            <a:endParaRPr lang="en-US" sz="2000" dirty="0" smtClean="0"/>
          </a:p>
          <a:p>
            <a:pPr eaLnBrk="1" hangingPunct="1">
              <a:lnSpc>
                <a:spcPct val="80000"/>
              </a:lnSpc>
            </a:pPr>
            <a:r>
              <a:rPr lang="en-US" sz="2400" dirty="0" smtClean="0"/>
              <a:t>Another option: linear interpolation</a:t>
            </a:r>
          </a:p>
          <a:p>
            <a:pPr lvl="1" eaLnBrk="1" hangingPunct="1">
              <a:lnSpc>
                <a:spcPct val="80000"/>
              </a:lnSpc>
            </a:pPr>
            <a:r>
              <a:rPr lang="en-US" sz="2000" dirty="0" smtClean="0"/>
              <a:t>Also get the empirical P(X) from the data</a:t>
            </a:r>
          </a:p>
          <a:p>
            <a:pPr lvl="1" eaLnBrk="1" hangingPunct="1">
              <a:lnSpc>
                <a:spcPct val="80000"/>
              </a:lnSpc>
            </a:pPr>
            <a:r>
              <a:rPr lang="en-US" sz="2000" dirty="0" smtClean="0"/>
              <a:t>Make sure the estimate of P(X|Y) isn’t too different from the empirical P(X)</a:t>
            </a:r>
          </a:p>
          <a:p>
            <a:pPr eaLnBrk="1" hangingPunct="1">
              <a:lnSpc>
                <a:spcPct val="80000"/>
              </a:lnSpc>
            </a:pPr>
            <a:endParaRPr lang="en-US" sz="2400" dirty="0" smtClean="0"/>
          </a:p>
          <a:p>
            <a:pPr eaLnBrk="1" hangingPunct="1">
              <a:lnSpc>
                <a:spcPct val="80000"/>
              </a:lnSpc>
            </a:pPr>
            <a:endParaRPr lang="en-US" sz="2400" dirty="0" smtClean="0"/>
          </a:p>
          <a:p>
            <a:pPr lvl="1" eaLnBrk="1" hangingPunct="1">
              <a:lnSpc>
                <a:spcPct val="80000"/>
              </a:lnSpc>
            </a:pPr>
            <a:endParaRPr lang="en-US" sz="2000" dirty="0" smtClean="0"/>
          </a:p>
          <a:p>
            <a:pPr lvl="1" eaLnBrk="1" hangingPunct="1">
              <a:lnSpc>
                <a:spcPct val="80000"/>
              </a:lnSpc>
            </a:pPr>
            <a:r>
              <a:rPr lang="en-US" sz="2000" dirty="0" smtClean="0"/>
              <a:t>What if </a:t>
            </a:r>
            <a:r>
              <a:rPr lang="en-US" sz="2400" dirty="0" smtClean="0">
                <a:sym typeface="Symbol" pitchFamily="18" charset="2"/>
              </a:rPr>
              <a:t></a:t>
            </a:r>
            <a:r>
              <a:rPr lang="en-US" sz="2000" dirty="0" smtClean="0">
                <a:sym typeface="Symbol" pitchFamily="18" charset="2"/>
              </a:rPr>
              <a:t> </a:t>
            </a:r>
            <a:r>
              <a:rPr lang="en-US" sz="2000" dirty="0" smtClean="0"/>
              <a:t>is 0?  1?</a:t>
            </a:r>
          </a:p>
          <a:p>
            <a:pPr eaLnBrk="1" hangingPunct="1">
              <a:lnSpc>
                <a:spcPct val="80000"/>
              </a:lnSpc>
            </a:pPr>
            <a:endParaRPr lang="en-US" sz="2400" dirty="0" smtClean="0"/>
          </a:p>
          <a:p>
            <a:pPr eaLnBrk="1" hangingPunct="1">
              <a:lnSpc>
                <a:spcPct val="80000"/>
              </a:lnSpc>
            </a:pPr>
            <a:r>
              <a:rPr lang="en-US" sz="2400" dirty="0" smtClean="0"/>
              <a:t>For even better ways to estimate parameters, take CIS 530 next semester.  </a:t>
            </a:r>
            <a:r>
              <a:rPr lang="en-US" sz="2400" dirty="0" smtClean="0">
                <a:sym typeface="Wingdings"/>
              </a:rPr>
              <a:t></a:t>
            </a:r>
            <a:endParaRPr lang="en-US" sz="2400" dirty="0" smtClean="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smtClean="0"/>
              <a:t>Review: </a:t>
            </a:r>
            <a:r>
              <a:rPr lang="en-US" dirty="0" smtClean="0"/>
              <a:t>Spam </a:t>
            </a:r>
            <a:r>
              <a:rPr lang="en-US" dirty="0" smtClean="0"/>
              <a:t>Classification</a:t>
            </a:r>
            <a:endParaRPr lang="en-US" dirty="0" smtClean="0"/>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smtClean="0"/>
              <a:t>Input: an email</a:t>
            </a:r>
          </a:p>
          <a:p>
            <a:pPr eaLnBrk="1" hangingPunct="1">
              <a:lnSpc>
                <a:spcPct val="80000"/>
              </a:lnSpc>
            </a:pPr>
            <a:r>
              <a:rPr lang="en-US" sz="2400" dirty="0" smtClean="0"/>
              <a:t>Output: spam/ham</a:t>
            </a:r>
          </a:p>
          <a:p>
            <a:pPr lvl="1">
              <a:lnSpc>
                <a:spcPct val="80000"/>
              </a:lnSpc>
            </a:pPr>
            <a:endParaRPr lang="en-US" sz="2000" dirty="0" smtClean="0"/>
          </a:p>
          <a:p>
            <a:pPr eaLnBrk="1" hangingPunct="1">
              <a:lnSpc>
                <a:spcPct val="80000"/>
              </a:lnSpc>
            </a:pPr>
            <a:r>
              <a:rPr lang="en-US" sz="2400" dirty="0" smtClean="0"/>
              <a:t>Setup:</a:t>
            </a:r>
          </a:p>
          <a:p>
            <a:pPr lvl="1" eaLnBrk="1" hangingPunct="1">
              <a:lnSpc>
                <a:spcPct val="80000"/>
              </a:lnSpc>
            </a:pPr>
            <a:r>
              <a:rPr lang="en-US" sz="2000" dirty="0" smtClean="0"/>
              <a:t>Get a large collection of example emails, each labeled “spam” or “ham”</a:t>
            </a:r>
          </a:p>
          <a:p>
            <a:pPr lvl="1" eaLnBrk="1" hangingPunct="1">
              <a:lnSpc>
                <a:spcPct val="80000"/>
              </a:lnSpc>
            </a:pPr>
            <a:r>
              <a:rPr lang="en-US" sz="2000" dirty="0" smtClean="0"/>
              <a:t>Note: someone has to hand label all this data!</a:t>
            </a:r>
          </a:p>
          <a:p>
            <a:pPr lvl="1" eaLnBrk="1" hangingPunct="1">
              <a:lnSpc>
                <a:spcPct val="80000"/>
              </a:lnSpc>
            </a:pPr>
            <a:r>
              <a:rPr lang="en-US" sz="2000" dirty="0" smtClean="0"/>
              <a:t>Want to learn to predict labels of new, future emails</a:t>
            </a:r>
          </a:p>
          <a:p>
            <a:pPr lvl="1">
              <a:lnSpc>
                <a:spcPct val="80000"/>
              </a:lnSpc>
            </a:pPr>
            <a:endParaRPr lang="en-US" sz="2000" dirty="0" smtClean="0"/>
          </a:p>
          <a:p>
            <a:pPr eaLnBrk="1" hangingPunct="1">
              <a:lnSpc>
                <a:spcPct val="80000"/>
              </a:lnSpc>
            </a:pPr>
            <a:r>
              <a:rPr lang="en-US" sz="2400" dirty="0" smtClean="0"/>
              <a:t>Features: The attributes used to make the ham / spam decision</a:t>
            </a:r>
            <a:endParaRPr lang="en-US" sz="2000" dirty="0" smtClean="0"/>
          </a:p>
          <a:p>
            <a:pPr lvl="1" eaLnBrk="1" hangingPunct="1">
              <a:lnSpc>
                <a:spcPct val="80000"/>
              </a:lnSpc>
            </a:pPr>
            <a:r>
              <a:rPr lang="en-US" sz="2000" dirty="0" smtClean="0"/>
              <a:t>Words: FREE!</a:t>
            </a:r>
          </a:p>
          <a:p>
            <a:pPr lvl="1" eaLnBrk="1" hangingPunct="1">
              <a:lnSpc>
                <a:spcPct val="80000"/>
              </a:lnSpc>
            </a:pPr>
            <a:r>
              <a:rPr lang="en-US" sz="2000" dirty="0" smtClean="0"/>
              <a:t>Text Patterns: $</a:t>
            </a:r>
            <a:r>
              <a:rPr lang="en-US" sz="2000" dirty="0" err="1" smtClean="0"/>
              <a:t>dd</a:t>
            </a:r>
            <a:r>
              <a:rPr lang="en-US" sz="2000" dirty="0" smtClean="0"/>
              <a:t>, CAPS</a:t>
            </a:r>
          </a:p>
          <a:p>
            <a:pPr lvl="1" eaLnBrk="1" hangingPunct="1">
              <a:lnSpc>
                <a:spcPct val="80000"/>
              </a:lnSpc>
            </a:pPr>
            <a:r>
              <a:rPr lang="en-US" sz="2000" dirty="0" smtClean="0"/>
              <a:t>Non-text: </a:t>
            </a:r>
            <a:r>
              <a:rPr lang="en-US" sz="2000" dirty="0" err="1" smtClean="0"/>
              <a:t>SenderInContacts</a:t>
            </a:r>
            <a:endParaRPr lang="en-US" sz="2000" dirty="0" smtClean="0"/>
          </a:p>
          <a:p>
            <a:pPr lvl="1" eaLnBrk="1" hangingPunct="1">
              <a:lnSpc>
                <a:spcPct val="80000"/>
              </a:lnSpc>
            </a:pPr>
            <a:r>
              <a:rPr lang="en-US" sz="2000" dirty="0" smtClean="0"/>
              <a:t>…</a:t>
            </a:r>
          </a:p>
          <a:p>
            <a:pPr lvl="1" eaLnBrk="1" hangingPunct="1">
              <a:lnSpc>
                <a:spcPct val="80000"/>
              </a:lnSpc>
            </a:pPr>
            <a:endParaRPr lang="en-US" sz="2000" dirty="0" smtClean="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Real NB: Smoothing</a:t>
            </a:r>
          </a:p>
        </p:txBody>
      </p:sp>
      <p:sp>
        <p:nvSpPr>
          <p:cNvPr id="30723" name="Rectangle 3"/>
          <p:cNvSpPr>
            <a:spLocks noGrp="1" noChangeArrowheads="1"/>
          </p:cNvSpPr>
          <p:nvPr>
            <p:ph idx="1"/>
          </p:nvPr>
        </p:nvSpPr>
        <p:spPr/>
        <p:txBody>
          <a:bodyPr/>
          <a:lstStyle/>
          <a:p>
            <a:pPr eaLnBrk="1" hangingPunct="1"/>
            <a:r>
              <a:rPr lang="en-US" sz="2400" dirty="0" smtClean="0"/>
              <a:t>For real classification problems, smoothing is critical</a:t>
            </a:r>
          </a:p>
          <a:p>
            <a:pPr eaLnBrk="1" hangingPunct="1"/>
            <a:r>
              <a:rPr lang="en-US" sz="2400" dirty="0" smtClean="0"/>
              <a:t>New odds ratios:</a:t>
            </a:r>
          </a:p>
        </p:txBody>
      </p:sp>
      <p:sp>
        <p:nvSpPr>
          <p:cNvPr id="30724" name="Text Box 4"/>
          <p:cNvSpPr txBox="1">
            <a:spLocks noChangeArrowheads="1"/>
          </p:cNvSpPr>
          <p:nvPr/>
        </p:nvSpPr>
        <p:spPr bwMode="auto">
          <a:xfrm>
            <a:off x="1600200" y="3690938"/>
            <a:ext cx="25146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helvetica : 11.4</a:t>
            </a:r>
          </a:p>
          <a:p>
            <a:r>
              <a:rPr lang="en-US">
                <a:latin typeface="Courier New" pitchFamily="49" charset="0"/>
              </a:rPr>
              <a:t>seems     : 10.8</a:t>
            </a:r>
          </a:p>
          <a:p>
            <a:r>
              <a:rPr lang="en-US">
                <a:latin typeface="Courier New" pitchFamily="49" charset="0"/>
              </a:rPr>
              <a:t>group     : 10.2</a:t>
            </a:r>
          </a:p>
          <a:p>
            <a:r>
              <a:rPr lang="en-US">
                <a:latin typeface="Courier New" pitchFamily="49" charset="0"/>
              </a:rPr>
              <a:t>ago       :  8.4</a:t>
            </a:r>
          </a:p>
          <a:p>
            <a:r>
              <a:rPr lang="en-US">
                <a:latin typeface="Courier New" pitchFamily="49" charset="0"/>
              </a:rPr>
              <a:t>areas     :  8.3</a:t>
            </a:r>
          </a:p>
          <a:p>
            <a:r>
              <a:rPr lang="en-US">
                <a:latin typeface="Courier New" pitchFamily="49" charset="0"/>
              </a:rPr>
              <a:t>...</a:t>
            </a:r>
          </a:p>
        </p:txBody>
      </p:sp>
      <p:sp>
        <p:nvSpPr>
          <p:cNvPr id="30725" name="Text Box 5"/>
          <p:cNvSpPr txBox="1">
            <a:spLocks noChangeArrowheads="1"/>
          </p:cNvSpPr>
          <p:nvPr/>
        </p:nvSpPr>
        <p:spPr bwMode="auto">
          <a:xfrm>
            <a:off x="4876800" y="3690938"/>
            <a:ext cx="24384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verdana : 28.8</a:t>
            </a:r>
          </a:p>
          <a:p>
            <a:r>
              <a:rPr lang="en-US">
                <a:latin typeface="Courier New" pitchFamily="49" charset="0"/>
              </a:rPr>
              <a:t>Credit  : 28.4</a:t>
            </a:r>
          </a:p>
          <a:p>
            <a:r>
              <a:rPr lang="en-US">
                <a:latin typeface="Courier New" pitchFamily="49" charset="0"/>
              </a:rPr>
              <a:t>ORDER   : 27.2</a:t>
            </a:r>
          </a:p>
          <a:p>
            <a:r>
              <a:rPr lang="en-US">
                <a:latin typeface="Courier New" pitchFamily="49" charset="0"/>
              </a:rPr>
              <a:t>&lt;FONT&gt;  : 26.9</a:t>
            </a:r>
          </a:p>
          <a:p>
            <a:r>
              <a:rPr lang="en-US">
                <a:latin typeface="Courier New" pitchFamily="49" charset="0"/>
              </a:rPr>
              <a:t>money   : 26.5</a:t>
            </a:r>
          </a:p>
          <a:p>
            <a:r>
              <a:rPr lang="en-US">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a:t>
            </a:r>
            <a:endParaRPr lang="en-US"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16988351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smtClean="0">
                <a:latin typeface="Calibri"/>
                <a:cs typeface="Calibri"/>
              </a:rPr>
              <a:t>Now we’ve got two kinds of unknowns</a:t>
            </a:r>
          </a:p>
          <a:p>
            <a:pPr lvl="1" eaLnBrk="1" hangingPunct="1">
              <a:lnSpc>
                <a:spcPct val="80000"/>
              </a:lnSpc>
            </a:pPr>
            <a:r>
              <a:rPr lang="en-US" sz="2400" dirty="0" smtClean="0">
                <a:latin typeface="Calibri"/>
                <a:cs typeface="Calibri"/>
              </a:rPr>
              <a:t>Parameters: the probabilities P(X|Y), P(Y)</a:t>
            </a:r>
          </a:p>
          <a:p>
            <a:pPr lvl="1" eaLnBrk="1" hangingPunct="1">
              <a:lnSpc>
                <a:spcPct val="80000"/>
              </a:lnSpc>
            </a:pPr>
            <a:r>
              <a:rPr lang="en-US" sz="2400" dirty="0" err="1" smtClean="0">
                <a:latin typeface="Calibri"/>
                <a:cs typeface="Calibri"/>
              </a:rPr>
              <a:t>Hyperparameters</a:t>
            </a:r>
            <a:r>
              <a:rPr lang="en-US" sz="2400" dirty="0" smtClean="0">
                <a:latin typeface="Calibri"/>
                <a:cs typeface="Calibri"/>
              </a:rPr>
              <a:t>: e.g. the amount / type of smoothing to do, k, </a:t>
            </a:r>
            <a:r>
              <a:rPr lang="en-US" sz="2400" dirty="0" smtClean="0">
                <a:latin typeface="Calibri"/>
                <a:cs typeface="Calibri"/>
                <a:sym typeface="Symbol" pitchFamily="18" charset="2"/>
              </a:rPr>
              <a:t></a:t>
            </a:r>
          </a:p>
          <a:p>
            <a:pPr lvl="1" eaLnBrk="1" hangingPunct="1">
              <a:lnSpc>
                <a:spcPct val="80000"/>
              </a:lnSpc>
            </a:pPr>
            <a:endParaRPr lang="en-US" sz="2400" dirty="0" smtClean="0">
              <a:latin typeface="Calibri"/>
              <a:cs typeface="Calibri"/>
              <a:sym typeface="Symbol" pitchFamily="18" charset="2"/>
            </a:endParaRPr>
          </a:p>
          <a:p>
            <a:pPr eaLnBrk="1" hangingPunct="1">
              <a:lnSpc>
                <a:spcPct val="80000"/>
              </a:lnSpc>
            </a:pPr>
            <a:r>
              <a:rPr lang="en-US" sz="2800" dirty="0" smtClean="0">
                <a:latin typeface="Calibri"/>
                <a:cs typeface="Calibri"/>
                <a:sym typeface="Symbol" pitchFamily="18" charset="2"/>
              </a:rPr>
              <a:t>What should we learn where?</a:t>
            </a:r>
          </a:p>
          <a:p>
            <a:pPr lvl="1" eaLnBrk="1" hangingPunct="1">
              <a:lnSpc>
                <a:spcPct val="80000"/>
              </a:lnSpc>
            </a:pPr>
            <a:r>
              <a:rPr lang="en-US" sz="2400" dirty="0" smtClean="0">
                <a:latin typeface="Calibri"/>
                <a:cs typeface="Calibri"/>
                <a:sym typeface="Symbol" pitchFamily="18" charset="2"/>
              </a:rPr>
              <a:t>Learn parameters from training data</a:t>
            </a:r>
          </a:p>
          <a:p>
            <a:pPr lvl="1" eaLnBrk="1" hangingPunct="1">
              <a:lnSpc>
                <a:spcPct val="80000"/>
              </a:lnSpc>
            </a:pPr>
            <a:r>
              <a:rPr lang="en-US" sz="2400" dirty="0" smtClean="0">
                <a:latin typeface="Calibri"/>
                <a:cs typeface="Calibri"/>
                <a:sym typeface="Symbol" pitchFamily="18" charset="2"/>
              </a:rPr>
              <a:t>Tune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on different data</a:t>
            </a:r>
          </a:p>
          <a:p>
            <a:pPr lvl="2" eaLnBrk="1" hangingPunct="1">
              <a:lnSpc>
                <a:spcPct val="80000"/>
              </a:lnSpc>
            </a:pPr>
            <a:r>
              <a:rPr lang="en-US" sz="2000" dirty="0" smtClean="0">
                <a:latin typeface="Calibri"/>
                <a:cs typeface="Calibri"/>
                <a:sym typeface="Symbol" pitchFamily="18" charset="2"/>
              </a:rPr>
              <a:t>Why?</a:t>
            </a:r>
          </a:p>
          <a:p>
            <a:pPr lvl="1" eaLnBrk="1" hangingPunct="1">
              <a:lnSpc>
                <a:spcPct val="80000"/>
              </a:lnSpc>
            </a:pPr>
            <a:r>
              <a:rPr lang="en-US" sz="2400" dirty="0" smtClean="0">
                <a:latin typeface="Calibri"/>
                <a:cs typeface="Calibri"/>
                <a:sym typeface="Symbol" pitchFamily="18" charset="2"/>
              </a:rPr>
              <a:t>For each value of the </a:t>
            </a:r>
            <a:r>
              <a:rPr lang="en-US" sz="2400" dirty="0" err="1" smtClean="0">
                <a:latin typeface="Calibri"/>
                <a:cs typeface="Calibri"/>
                <a:sym typeface="Symbol" pitchFamily="18" charset="2"/>
              </a:rPr>
              <a:t>hyperparameters</a:t>
            </a:r>
            <a:r>
              <a:rPr lang="en-US" sz="2400" dirty="0" smtClean="0">
                <a:latin typeface="Calibri"/>
                <a:cs typeface="Calibri"/>
                <a:sym typeface="Symbol" pitchFamily="18" charset="2"/>
              </a:rPr>
              <a:t>, train and test on the held-out data</a:t>
            </a:r>
          </a:p>
          <a:p>
            <a:pPr lvl="1" eaLnBrk="1" hangingPunct="1">
              <a:lnSpc>
                <a:spcPct val="80000"/>
              </a:lnSpc>
            </a:pPr>
            <a:r>
              <a:rPr lang="en-US" sz="2400" dirty="0" smtClean="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smtClean="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smtClean="0"/>
              <a:t>Examples of errors</a:t>
            </a:r>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a:p>
            <a:pPr eaLnBrk="1" hangingPunct="1"/>
            <a:endParaRPr lang="en-US" sz="2400" dirty="0" smtClean="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smtClean="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smtClean="0"/>
              <a:t>Need more features– words aren’t enough!</a:t>
            </a:r>
          </a:p>
          <a:p>
            <a:pPr lvl="1" eaLnBrk="1" hangingPunct="1">
              <a:lnSpc>
                <a:spcPct val="80000"/>
              </a:lnSpc>
            </a:pPr>
            <a:r>
              <a:rPr lang="en-US" sz="2000" dirty="0" smtClean="0"/>
              <a:t>Have you emailed the sender before?</a:t>
            </a:r>
          </a:p>
          <a:p>
            <a:pPr lvl="1" eaLnBrk="1" hangingPunct="1">
              <a:lnSpc>
                <a:spcPct val="80000"/>
              </a:lnSpc>
            </a:pPr>
            <a:r>
              <a:rPr lang="en-US" sz="2000" dirty="0" smtClean="0"/>
              <a:t>Have 1K other people just gotten the same email?</a:t>
            </a:r>
          </a:p>
          <a:p>
            <a:pPr lvl="1" eaLnBrk="1" hangingPunct="1">
              <a:lnSpc>
                <a:spcPct val="80000"/>
              </a:lnSpc>
            </a:pPr>
            <a:r>
              <a:rPr lang="en-US" sz="2000" dirty="0" smtClean="0"/>
              <a:t>Is the sending information consistent? </a:t>
            </a:r>
          </a:p>
          <a:p>
            <a:pPr lvl="1" eaLnBrk="1" hangingPunct="1">
              <a:lnSpc>
                <a:spcPct val="80000"/>
              </a:lnSpc>
            </a:pPr>
            <a:r>
              <a:rPr lang="en-US" sz="2000" dirty="0" smtClean="0"/>
              <a:t>Is the email in ALL CAPS?</a:t>
            </a:r>
          </a:p>
          <a:p>
            <a:pPr lvl="1" eaLnBrk="1" hangingPunct="1">
              <a:lnSpc>
                <a:spcPct val="80000"/>
              </a:lnSpc>
            </a:pPr>
            <a:r>
              <a:rPr lang="en-US" sz="2000" dirty="0" smtClean="0"/>
              <a:t>Do inline URLs point where they say they point?</a:t>
            </a:r>
          </a:p>
          <a:p>
            <a:pPr lvl="1" eaLnBrk="1" hangingPunct="1">
              <a:lnSpc>
                <a:spcPct val="80000"/>
              </a:lnSpc>
            </a:pPr>
            <a:r>
              <a:rPr lang="en-US" sz="2000" dirty="0" smtClean="0"/>
              <a:t>Does the email address you by (your) name?</a:t>
            </a:r>
          </a:p>
          <a:p>
            <a:pPr eaLnBrk="1" hangingPunct="1">
              <a:lnSpc>
                <a:spcPct val="80000"/>
              </a:lnSpc>
            </a:pPr>
            <a:endParaRPr lang="en-US" sz="2400" dirty="0" smtClean="0"/>
          </a:p>
          <a:p>
            <a:pPr eaLnBrk="1" hangingPunct="1">
              <a:lnSpc>
                <a:spcPct val="80000"/>
              </a:lnSpc>
            </a:pPr>
            <a:r>
              <a:rPr lang="en-US" sz="2400" dirty="0" smtClean="0"/>
              <a:t>Can add these information sources as new variables in the NB model</a:t>
            </a:r>
          </a:p>
          <a:p>
            <a:pPr eaLnBrk="1" hangingPunct="1">
              <a:lnSpc>
                <a:spcPct val="80000"/>
              </a:lnSpc>
            </a:pPr>
            <a:endParaRPr lang="en-US" sz="2400" dirty="0" smtClean="0"/>
          </a:p>
          <a:p>
            <a:pPr eaLnBrk="1" hangingPunct="1">
              <a:lnSpc>
                <a:spcPct val="80000"/>
              </a:lnSpc>
            </a:pPr>
            <a:r>
              <a:rPr lang="en-US" sz="2400" dirty="0" smtClean="0"/>
              <a:t>Next class we’ll talk about classifiers which let you easily add arbitrary features more easily</a:t>
            </a:r>
          </a:p>
          <a:p>
            <a:pPr eaLnBrk="1" hangingPunct="1">
              <a:lnSpc>
                <a:spcPct val="80000"/>
              </a:lnSpc>
            </a:pPr>
            <a:endParaRPr lang="en-US" sz="24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smtClean="0"/>
              <a:t>First step: get a </a:t>
            </a:r>
            <a:r>
              <a:rPr lang="en-US" sz="2400" smtClean="0">
                <a:solidFill>
                  <a:srgbClr val="CC0000"/>
                </a:solidFill>
              </a:rPr>
              <a:t>baseline</a:t>
            </a:r>
          </a:p>
          <a:p>
            <a:pPr lvl="1" eaLnBrk="1" hangingPunct="1">
              <a:lnSpc>
                <a:spcPct val="80000"/>
              </a:lnSpc>
            </a:pPr>
            <a:r>
              <a:rPr lang="en-US" sz="2000" smtClean="0"/>
              <a:t>Baselines are very simple “straw man” procedures</a:t>
            </a:r>
          </a:p>
          <a:p>
            <a:pPr lvl="1" eaLnBrk="1" hangingPunct="1">
              <a:lnSpc>
                <a:spcPct val="80000"/>
              </a:lnSpc>
            </a:pPr>
            <a:r>
              <a:rPr lang="en-US" sz="2000" smtClean="0"/>
              <a:t>Help determine how hard the task is</a:t>
            </a:r>
          </a:p>
          <a:p>
            <a:pPr lvl="1" eaLnBrk="1" hangingPunct="1">
              <a:lnSpc>
                <a:spcPct val="80000"/>
              </a:lnSpc>
            </a:pPr>
            <a:r>
              <a:rPr lang="en-US" sz="2000" smtClean="0"/>
              <a:t>Help know what a “good” accuracy is</a:t>
            </a:r>
          </a:p>
          <a:p>
            <a:pPr eaLnBrk="1" hangingPunct="1">
              <a:lnSpc>
                <a:spcPct val="80000"/>
              </a:lnSpc>
            </a:pPr>
            <a:endParaRPr lang="en-US" sz="2400" smtClean="0"/>
          </a:p>
          <a:p>
            <a:pPr eaLnBrk="1" hangingPunct="1">
              <a:lnSpc>
                <a:spcPct val="80000"/>
              </a:lnSpc>
            </a:pPr>
            <a:r>
              <a:rPr lang="en-US" sz="2400" smtClean="0"/>
              <a:t>Weak baseline: most frequent label classifier</a:t>
            </a:r>
          </a:p>
          <a:p>
            <a:pPr lvl="1" eaLnBrk="1" hangingPunct="1">
              <a:lnSpc>
                <a:spcPct val="80000"/>
              </a:lnSpc>
            </a:pPr>
            <a:r>
              <a:rPr lang="en-US" sz="2000" smtClean="0"/>
              <a:t>Gives all test instances whatever label was most common in the training set</a:t>
            </a:r>
          </a:p>
          <a:p>
            <a:pPr lvl="1" eaLnBrk="1" hangingPunct="1">
              <a:lnSpc>
                <a:spcPct val="80000"/>
              </a:lnSpc>
            </a:pPr>
            <a:r>
              <a:rPr lang="en-US" sz="2000" smtClean="0"/>
              <a:t>E.g. for spam filtering, might label everything as ham</a:t>
            </a:r>
          </a:p>
          <a:p>
            <a:pPr lvl="1" eaLnBrk="1" hangingPunct="1">
              <a:lnSpc>
                <a:spcPct val="80000"/>
              </a:lnSpc>
            </a:pPr>
            <a:r>
              <a:rPr lang="en-US" sz="2000" smtClean="0"/>
              <a:t>Accuracy might be very high if the problem is skewed</a:t>
            </a:r>
          </a:p>
          <a:p>
            <a:pPr lvl="1" eaLnBrk="1" hangingPunct="1">
              <a:lnSpc>
                <a:spcPct val="80000"/>
              </a:lnSpc>
            </a:pPr>
            <a:r>
              <a:rPr lang="en-US" sz="2000" smtClean="0"/>
              <a:t>E.g. calling everything “ham” gets 66%, so a classifier that gets 70% isn’t very good…</a:t>
            </a:r>
          </a:p>
          <a:p>
            <a:pPr lvl="1" eaLnBrk="1" hangingPunct="1">
              <a:lnSpc>
                <a:spcPct val="80000"/>
              </a:lnSpc>
            </a:pPr>
            <a:endParaRPr lang="en-US" sz="2000" smtClean="0"/>
          </a:p>
          <a:p>
            <a:pPr eaLnBrk="1" hangingPunct="1">
              <a:lnSpc>
                <a:spcPct val="80000"/>
              </a:lnSpc>
            </a:pPr>
            <a:r>
              <a:rPr lang="en-US" sz="2400" smtClean="0"/>
              <a:t>For real research, usually use previous work as a (strong) baseline</a:t>
            </a:r>
          </a:p>
          <a:p>
            <a:pPr lvl="1" eaLnBrk="1" hangingPunct="1">
              <a:lnSpc>
                <a:spcPct val="80000"/>
              </a:lnSpc>
            </a:pPr>
            <a:endParaRPr lang="en-US" sz="2000" smtClean="0"/>
          </a:p>
        </p:txBody>
      </p:sp>
    </p:spTree>
    <p:extLst>
      <p:ext uri="{BB962C8B-B14F-4D97-AF65-F5344CB8AC3E}">
        <p14:creationId xmlns:p14="http://schemas.microsoft.com/office/powerpoint/2010/main" val="3251738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smtClean="0"/>
              <a:t>The </a:t>
            </a:r>
            <a:r>
              <a:rPr lang="en-US" sz="2000" smtClean="0">
                <a:solidFill>
                  <a:srgbClr val="CC0000"/>
                </a:solidFill>
              </a:rPr>
              <a:t>confidence </a:t>
            </a:r>
            <a:r>
              <a:rPr lang="en-US" sz="2000" smtClean="0"/>
              <a:t>of a probabilistic classifier:</a:t>
            </a:r>
          </a:p>
          <a:p>
            <a:pPr lvl="1" eaLnBrk="1" hangingPunct="1">
              <a:lnSpc>
                <a:spcPct val="80000"/>
              </a:lnSpc>
            </a:pPr>
            <a:r>
              <a:rPr lang="en-US" sz="1800" smtClean="0"/>
              <a:t>Posterior over the top label</a:t>
            </a:r>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endParaRPr lang="en-US" sz="1800" smtClean="0"/>
          </a:p>
          <a:p>
            <a:pPr lvl="1" eaLnBrk="1" hangingPunct="1">
              <a:lnSpc>
                <a:spcPct val="80000"/>
              </a:lnSpc>
            </a:pPr>
            <a:r>
              <a:rPr lang="en-US" sz="1800" smtClean="0"/>
              <a:t>Represents how sure the classifier is of the classification</a:t>
            </a:r>
          </a:p>
          <a:p>
            <a:pPr lvl="1" eaLnBrk="1" hangingPunct="1">
              <a:lnSpc>
                <a:spcPct val="80000"/>
              </a:lnSpc>
            </a:pPr>
            <a:r>
              <a:rPr lang="en-US" sz="1800" smtClean="0"/>
              <a:t>Any probabilistic model will have confidences</a:t>
            </a:r>
          </a:p>
          <a:p>
            <a:pPr lvl="1" eaLnBrk="1" hangingPunct="1">
              <a:lnSpc>
                <a:spcPct val="80000"/>
              </a:lnSpc>
            </a:pPr>
            <a:r>
              <a:rPr lang="en-US" sz="1800" smtClean="0"/>
              <a:t>No guarantee confidence is correct</a:t>
            </a:r>
          </a:p>
          <a:p>
            <a:pPr eaLnBrk="1" hangingPunct="1">
              <a:lnSpc>
                <a:spcPct val="80000"/>
              </a:lnSpc>
            </a:pPr>
            <a:endParaRPr lang="en-US" sz="2000" smtClean="0"/>
          </a:p>
          <a:p>
            <a:pPr eaLnBrk="1" hangingPunct="1">
              <a:lnSpc>
                <a:spcPct val="80000"/>
              </a:lnSpc>
            </a:pPr>
            <a:r>
              <a:rPr lang="en-US" sz="2000" smtClean="0"/>
              <a:t>Calibration</a:t>
            </a:r>
          </a:p>
          <a:p>
            <a:pPr lvl="1" eaLnBrk="1" hangingPunct="1">
              <a:lnSpc>
                <a:spcPct val="80000"/>
              </a:lnSpc>
            </a:pPr>
            <a:r>
              <a:rPr lang="en-US" sz="1800" smtClean="0"/>
              <a:t>Weak calibration: higher confidences mean higher accuracy</a:t>
            </a:r>
          </a:p>
          <a:p>
            <a:pPr lvl="1" eaLnBrk="1" hangingPunct="1">
              <a:lnSpc>
                <a:spcPct val="80000"/>
              </a:lnSpc>
            </a:pPr>
            <a:r>
              <a:rPr lang="en-US" sz="1800" smtClean="0"/>
              <a:t>Strong calibration: confidence predicts accuracy rate</a:t>
            </a:r>
          </a:p>
          <a:p>
            <a:pPr lvl="1" eaLnBrk="1" hangingPunct="1">
              <a:lnSpc>
                <a:spcPct val="80000"/>
              </a:lnSpc>
            </a:pPr>
            <a:r>
              <a:rPr lang="en-US" sz="1800" smtClean="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smtClean="0"/>
              <a:t>Bayes rule lets us do diagnostic queries with causal probabilities</a:t>
            </a:r>
          </a:p>
          <a:p>
            <a:pPr eaLnBrk="1" hangingPunct="1">
              <a:lnSpc>
                <a:spcPct val="80000"/>
              </a:lnSpc>
            </a:pPr>
            <a:endParaRPr lang="en-US" sz="2400" smtClean="0"/>
          </a:p>
          <a:p>
            <a:pPr eaLnBrk="1" hangingPunct="1">
              <a:lnSpc>
                <a:spcPct val="80000"/>
              </a:lnSpc>
            </a:pPr>
            <a:r>
              <a:rPr lang="en-US" sz="2400" smtClean="0"/>
              <a:t>The naïve Bayes assumption takes all features to be independent given the class label</a:t>
            </a:r>
          </a:p>
          <a:p>
            <a:pPr eaLnBrk="1" hangingPunct="1">
              <a:lnSpc>
                <a:spcPct val="80000"/>
              </a:lnSpc>
            </a:pPr>
            <a:endParaRPr lang="en-US" sz="2400" smtClean="0"/>
          </a:p>
          <a:p>
            <a:pPr eaLnBrk="1" hangingPunct="1">
              <a:lnSpc>
                <a:spcPct val="80000"/>
              </a:lnSpc>
            </a:pPr>
            <a:r>
              <a:rPr lang="en-US" sz="2400" smtClean="0"/>
              <a:t>We can build classifiers out of a naïve Bayes model using training data</a:t>
            </a:r>
          </a:p>
          <a:p>
            <a:pPr eaLnBrk="1" hangingPunct="1">
              <a:lnSpc>
                <a:spcPct val="80000"/>
              </a:lnSpc>
            </a:pPr>
            <a:endParaRPr lang="en-US" sz="2400" smtClean="0"/>
          </a:p>
          <a:p>
            <a:pPr eaLnBrk="1" hangingPunct="1">
              <a:lnSpc>
                <a:spcPct val="80000"/>
              </a:lnSpc>
            </a:pPr>
            <a:r>
              <a:rPr lang="en-US" sz="2400" smtClean="0"/>
              <a:t>Smoothing estimates is important in real systems</a:t>
            </a:r>
          </a:p>
          <a:p>
            <a:pPr eaLnBrk="1" hangingPunct="1">
              <a:lnSpc>
                <a:spcPct val="80000"/>
              </a:lnSpc>
            </a:pPr>
            <a:endParaRPr lang="en-US" sz="2400" smtClean="0"/>
          </a:p>
          <a:p>
            <a:pPr eaLnBrk="1" hangingPunct="1">
              <a:lnSpc>
                <a:spcPct val="80000"/>
              </a:lnSpc>
            </a:pPr>
            <a:r>
              <a:rPr lang="en-US" sz="2400" smtClean="0"/>
              <a:t>Classifier confidences are useful, when you can get them</a:t>
            </a:r>
          </a:p>
        </p:txBody>
      </p:sp>
    </p:spTree>
    <p:extLst>
      <p:ext uri="{BB962C8B-B14F-4D97-AF65-F5344CB8AC3E}">
        <p14:creationId xmlns:p14="http://schemas.microsoft.com/office/powerpoint/2010/main" val="9273552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err="1"/>
              <a:t>Perceptrons</a:t>
            </a:r>
            <a:endParaRPr lang="en-US" sz="2800" kern="0" dirty="0"/>
          </a:p>
        </p:txBody>
      </p:sp>
      <p:sp>
        <p:nvSpPr>
          <p:cNvPr id="9" name="TextBox 8"/>
          <p:cNvSpPr txBox="1"/>
          <p:nvPr/>
        </p:nvSpPr>
        <p:spPr>
          <a:xfrm>
            <a:off x="1108292" y="3271722"/>
            <a:ext cx="5614992" cy="1569660"/>
          </a:xfrm>
          <a:prstGeom prst="rect">
            <a:avLst/>
          </a:prstGeom>
          <a:noFill/>
        </p:spPr>
        <p:txBody>
          <a:bodyPr wrap="square" rtlCol="0">
            <a:spAutoFit/>
          </a:bodyPr>
          <a:lstStyle/>
          <a:p>
            <a:pPr algn="ctr"/>
            <a:r>
              <a:rPr lang="en-US" sz="2400" dirty="0" smtClean="0">
                <a:solidFill>
                  <a:srgbClr val="FF0000"/>
                </a:solidFill>
              </a:rPr>
              <a:t>Read AIMA </a:t>
            </a:r>
            <a:r>
              <a:rPr lang="en-US" sz="2400" dirty="0" smtClean="0">
                <a:solidFill>
                  <a:srgbClr val="FF0000"/>
                </a:solidFill>
              </a:rPr>
              <a:t> - Section 18.6.3</a:t>
            </a:r>
          </a:p>
          <a:p>
            <a:pPr algn="ctr"/>
            <a:r>
              <a:rPr lang="en-US" sz="2400" dirty="0" smtClean="0">
                <a:solidFill>
                  <a:srgbClr val="FF0000"/>
                </a:solidFill>
              </a:rPr>
              <a:t>And </a:t>
            </a:r>
            <a:r>
              <a:rPr lang="en-US" sz="2400" dirty="0">
                <a:solidFill>
                  <a:srgbClr val="FF0000"/>
                </a:solidFill>
              </a:rPr>
              <a:t> </a:t>
            </a:r>
            <a:r>
              <a:rPr lang="en-US" sz="2400" dirty="0">
                <a:solidFill>
                  <a:srgbClr val="FF0000"/>
                </a:solidFill>
                <a:hlinkClick r:id="rId4"/>
              </a:rPr>
              <a:t>Chapter 1</a:t>
            </a:r>
          </a:p>
          <a:p>
            <a:pPr algn="ctr"/>
            <a:r>
              <a:rPr lang="en-US" sz="2400" dirty="0" smtClean="0">
                <a:solidFill>
                  <a:srgbClr val="FF0000"/>
                </a:solidFill>
                <a:hlinkClick r:id="rId4"/>
              </a:rPr>
              <a:t>Of Nielsen’s “Neural Networks and Deep Learning”</a:t>
            </a:r>
            <a:endParaRPr lang="en-US" sz="2400" dirty="0"/>
          </a:p>
        </p:txBody>
      </p:sp>
    </p:spTree>
    <p:extLst>
      <p:ext uri="{BB962C8B-B14F-4D97-AF65-F5344CB8AC3E}">
        <p14:creationId xmlns:p14="http://schemas.microsoft.com/office/powerpoint/2010/main" val="928156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latin typeface="Calibri"/>
                <a:cs typeface="Calibri"/>
              </a:rPr>
              <a:t>Review: </a:t>
            </a:r>
            <a:r>
              <a:rPr lang="en-US" dirty="0" smtClean="0">
                <a:latin typeface="Calibri"/>
                <a:cs typeface="Calibri"/>
              </a:rPr>
              <a:t>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smtClean="0">
                <a:latin typeface="Calibri"/>
                <a:cs typeface="Calibri"/>
              </a:rPr>
              <a:t>Input: images / pixel grids</a:t>
            </a:r>
          </a:p>
          <a:p>
            <a:pPr eaLnBrk="1" hangingPunct="1"/>
            <a:r>
              <a:rPr lang="en-US" sz="2400" dirty="0" smtClean="0">
                <a:latin typeface="Calibri"/>
                <a:cs typeface="Calibri"/>
              </a:rPr>
              <a:t>Output: a digit 0-9</a:t>
            </a:r>
          </a:p>
          <a:p>
            <a:pPr eaLnBrk="1" hangingPunct="1"/>
            <a:endParaRPr lang="en-US" sz="2400" dirty="0" smtClean="0">
              <a:latin typeface="Calibri"/>
              <a:cs typeface="Calibri"/>
            </a:endParaRPr>
          </a:p>
          <a:p>
            <a:pPr eaLnBrk="1" hangingPunct="1">
              <a:lnSpc>
                <a:spcPct val="80000"/>
              </a:lnSpc>
            </a:pPr>
            <a:r>
              <a:rPr lang="en-US" sz="2400" dirty="0" smtClean="0">
                <a:latin typeface="Calibri"/>
                <a:cs typeface="Calibri"/>
              </a:rPr>
              <a:t>Setup:</a:t>
            </a:r>
          </a:p>
          <a:p>
            <a:pPr lvl="1" eaLnBrk="1" hangingPunct="1">
              <a:lnSpc>
                <a:spcPct val="80000"/>
              </a:lnSpc>
            </a:pPr>
            <a:r>
              <a:rPr lang="en-US" sz="2000" dirty="0" smtClean="0">
                <a:latin typeface="Calibri"/>
                <a:cs typeface="Calibri"/>
              </a:rPr>
              <a:t>Get a large collection of example images, each labeled with a digit</a:t>
            </a:r>
          </a:p>
          <a:p>
            <a:pPr lvl="1" eaLnBrk="1" hangingPunct="1">
              <a:lnSpc>
                <a:spcPct val="80000"/>
              </a:lnSpc>
            </a:pPr>
            <a:r>
              <a:rPr lang="en-US" sz="2000" dirty="0" smtClean="0">
                <a:latin typeface="Calibri"/>
                <a:cs typeface="Calibri"/>
              </a:rPr>
              <a:t>Note: someone has to hand label all this data!</a:t>
            </a:r>
          </a:p>
          <a:p>
            <a:pPr lvl="1" eaLnBrk="1" hangingPunct="1">
              <a:lnSpc>
                <a:spcPct val="80000"/>
              </a:lnSpc>
            </a:pPr>
            <a:r>
              <a:rPr lang="en-US" sz="2000" dirty="0" smtClean="0">
                <a:latin typeface="Calibri"/>
                <a:cs typeface="Calibri"/>
              </a:rPr>
              <a:t>Want to learn to predict labels of new, future digit images</a:t>
            </a:r>
          </a:p>
          <a:p>
            <a:pPr lvl="1" eaLnBrk="1" hangingPunct="1">
              <a:lnSpc>
                <a:spcPct val="80000"/>
              </a:lnSpc>
            </a:pPr>
            <a:endParaRPr lang="en-US" sz="2000" dirty="0" smtClean="0">
              <a:latin typeface="Calibri"/>
              <a:cs typeface="Calibri"/>
            </a:endParaRPr>
          </a:p>
          <a:p>
            <a:pPr lvl="1" eaLnBrk="1" hangingPunct="1">
              <a:lnSpc>
                <a:spcPct val="80000"/>
              </a:lnSpc>
            </a:pPr>
            <a:endParaRPr lang="en-US" sz="2000" dirty="0" smtClean="0">
              <a:latin typeface="Calibri"/>
              <a:cs typeface="Calibri"/>
            </a:endParaRPr>
          </a:p>
          <a:p>
            <a:pPr eaLnBrk="1" hangingPunct="1">
              <a:lnSpc>
                <a:spcPct val="80000"/>
              </a:lnSpc>
            </a:pPr>
            <a:r>
              <a:rPr lang="en-US" sz="2400" dirty="0" smtClean="0">
                <a:latin typeface="Calibri"/>
                <a:cs typeface="Calibri"/>
              </a:rPr>
              <a:t>Features: </a:t>
            </a:r>
            <a:r>
              <a:rPr lang="en-US" sz="2000" dirty="0" smtClean="0">
                <a:latin typeface="Calibri"/>
                <a:cs typeface="Calibri"/>
              </a:rPr>
              <a:t>The attributes used to make the digit decision</a:t>
            </a:r>
          </a:p>
          <a:p>
            <a:pPr lvl="1" eaLnBrk="1" hangingPunct="1">
              <a:lnSpc>
                <a:spcPct val="80000"/>
              </a:lnSpc>
            </a:pPr>
            <a:r>
              <a:rPr lang="en-US" sz="2000" dirty="0" smtClean="0">
                <a:latin typeface="Calibri"/>
                <a:cs typeface="Calibri"/>
              </a:rPr>
              <a:t>Pixels: (6,8)=ON</a:t>
            </a:r>
          </a:p>
          <a:p>
            <a:pPr lvl="1" eaLnBrk="1" hangingPunct="1">
              <a:lnSpc>
                <a:spcPct val="80000"/>
              </a:lnSpc>
            </a:pPr>
            <a:r>
              <a:rPr lang="en-US" sz="2000" dirty="0" smtClean="0">
                <a:latin typeface="Calibri"/>
                <a:cs typeface="Calibri"/>
              </a:rPr>
              <a:t>Shape Patterns: </a:t>
            </a:r>
            <a:r>
              <a:rPr lang="en-US" sz="2000" dirty="0" err="1" smtClean="0">
                <a:latin typeface="Calibri"/>
                <a:cs typeface="Calibri"/>
              </a:rPr>
              <a:t>NumComponents</a:t>
            </a:r>
            <a:r>
              <a:rPr lang="en-US" sz="2000" dirty="0" smtClean="0">
                <a:latin typeface="Calibri"/>
                <a:cs typeface="Calibri"/>
              </a:rPr>
              <a:t>, </a:t>
            </a:r>
            <a:r>
              <a:rPr lang="en-US" sz="2000" dirty="0" err="1" smtClean="0">
                <a:latin typeface="Calibri"/>
                <a:cs typeface="Calibri"/>
              </a:rPr>
              <a:t>AspectRatio</a:t>
            </a:r>
            <a:r>
              <a:rPr lang="en-US" sz="2000" dirty="0" smtClean="0">
                <a:latin typeface="Calibri"/>
                <a:cs typeface="Calibri"/>
              </a:rPr>
              <a:t>, </a:t>
            </a:r>
            <a:r>
              <a:rPr lang="en-US" sz="2000" dirty="0" err="1" smtClean="0">
                <a:latin typeface="Calibri"/>
                <a:cs typeface="Calibri"/>
              </a:rPr>
              <a:t>NumLoops</a:t>
            </a:r>
            <a:endParaRPr lang="en-US" sz="2000" dirty="0" smtClean="0">
              <a:latin typeface="Calibri"/>
              <a:cs typeface="Calibri"/>
            </a:endParaRPr>
          </a:p>
          <a:p>
            <a:pPr lvl="1" eaLnBrk="1" hangingPunct="1">
              <a:lnSpc>
                <a:spcPct val="80000"/>
              </a:lnSpc>
            </a:pPr>
            <a:r>
              <a:rPr lang="en-US" sz="2000" dirty="0" smtClean="0">
                <a:latin typeface="Calibri"/>
                <a:cs typeface="Calibri"/>
              </a:rPr>
              <a:t>…</a:t>
            </a:r>
          </a:p>
          <a:p>
            <a:pPr lvl="1" eaLnBrk="1" hangingPunct="1">
              <a:lnSpc>
                <a:spcPct val="80000"/>
              </a:lnSpc>
            </a:pPr>
            <a:endParaRPr lang="en-US" sz="2000" dirty="0" smtClean="0">
              <a:latin typeface="Calibri"/>
              <a:cs typeface="Calibri"/>
            </a:endParaRPr>
          </a:p>
          <a:p>
            <a:pPr eaLnBrk="1" hangingPunct="1"/>
            <a:endParaRPr lang="en-US" sz="2400" dirty="0" smtClean="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Error-Driven Classification</a:t>
            </a:r>
            <a:endParaRPr lang="en-US" dirty="0"/>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5413" y="1676756"/>
            <a:ext cx="9767387" cy="3885488"/>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Errors, and What to Do</a:t>
            </a:r>
          </a:p>
        </p:txBody>
      </p:sp>
      <p:sp>
        <p:nvSpPr>
          <p:cNvPr id="14339" name="Rectangle 3"/>
          <p:cNvSpPr>
            <a:spLocks noGrp="1" noChangeArrowheads="1"/>
          </p:cNvSpPr>
          <p:nvPr>
            <p:ph idx="1"/>
          </p:nvPr>
        </p:nvSpPr>
        <p:spPr>
          <a:xfrm>
            <a:off x="2743200" y="1524000"/>
            <a:ext cx="8229600" cy="4800600"/>
          </a:xfrm>
        </p:spPr>
        <p:txBody>
          <a:bodyPr/>
          <a:lstStyle/>
          <a:p>
            <a:pPr eaLnBrk="1" hangingPunct="1"/>
            <a:r>
              <a:rPr lang="en-US" sz="2800" dirty="0" smtClean="0"/>
              <a:t>Examples of errors</a:t>
            </a:r>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p:txBody>
      </p:sp>
      <p:sp>
        <p:nvSpPr>
          <p:cNvPr id="14340" name="Text Box 4"/>
          <p:cNvSpPr txBox="1">
            <a:spLocks noChangeArrowheads="1"/>
          </p:cNvSpPr>
          <p:nvPr/>
        </p:nvSpPr>
        <p:spPr bwMode="auto">
          <a:xfrm>
            <a:off x="2743200" y="22352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14341" name="Text Box 5"/>
          <p:cNvSpPr txBox="1">
            <a:spLocks noChangeArrowheads="1"/>
          </p:cNvSpPr>
          <p:nvPr/>
        </p:nvSpPr>
        <p:spPr bwMode="auto">
          <a:xfrm>
            <a:off x="2743200" y="41402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What to Do About Errors</a:t>
            </a:r>
          </a:p>
        </p:txBody>
      </p:sp>
      <p:sp>
        <p:nvSpPr>
          <p:cNvPr id="15363" name="Rectangle 3"/>
          <p:cNvSpPr>
            <a:spLocks noGrp="1" noChangeArrowheads="1"/>
          </p:cNvSpPr>
          <p:nvPr>
            <p:ph idx="1"/>
          </p:nvPr>
        </p:nvSpPr>
        <p:spPr/>
        <p:txBody>
          <a:bodyPr/>
          <a:lstStyle/>
          <a:p>
            <a:pPr eaLnBrk="1" hangingPunct="1">
              <a:lnSpc>
                <a:spcPct val="80000"/>
              </a:lnSpc>
            </a:pPr>
            <a:r>
              <a:rPr lang="en-US" sz="2800" dirty="0" smtClean="0"/>
              <a:t>Problem: there’s still spam in your inbox</a:t>
            </a:r>
          </a:p>
          <a:p>
            <a:pPr eaLnBrk="1" hangingPunct="1">
              <a:lnSpc>
                <a:spcPct val="80000"/>
              </a:lnSpc>
            </a:pPr>
            <a:endParaRPr lang="en-US" sz="2800" dirty="0" smtClean="0"/>
          </a:p>
          <a:p>
            <a:pPr eaLnBrk="1" hangingPunct="1">
              <a:lnSpc>
                <a:spcPct val="80000"/>
              </a:lnSpc>
            </a:pPr>
            <a:r>
              <a:rPr lang="en-US" sz="2800" dirty="0" smtClean="0"/>
              <a:t>Need more </a:t>
            </a:r>
            <a:r>
              <a:rPr lang="en-US" sz="2800" dirty="0" smtClean="0">
                <a:solidFill>
                  <a:srgbClr val="C00000"/>
                </a:solidFill>
              </a:rPr>
              <a:t>features</a:t>
            </a:r>
            <a:r>
              <a:rPr lang="en-US" sz="2800" dirty="0" smtClean="0"/>
              <a:t> – words aren’t enough!</a:t>
            </a:r>
          </a:p>
          <a:p>
            <a:pPr lvl="1" eaLnBrk="1" hangingPunct="1">
              <a:lnSpc>
                <a:spcPct val="80000"/>
              </a:lnSpc>
            </a:pPr>
            <a:r>
              <a:rPr lang="en-US" sz="2400" dirty="0" smtClean="0"/>
              <a:t>Have you emailed the sender before?</a:t>
            </a:r>
          </a:p>
          <a:p>
            <a:pPr lvl="1" eaLnBrk="1" hangingPunct="1">
              <a:lnSpc>
                <a:spcPct val="80000"/>
              </a:lnSpc>
            </a:pPr>
            <a:r>
              <a:rPr lang="en-US" sz="2400" dirty="0" smtClean="0"/>
              <a:t>Have 1M other people just gotten the same email?</a:t>
            </a:r>
          </a:p>
          <a:p>
            <a:pPr lvl="1" eaLnBrk="1" hangingPunct="1">
              <a:lnSpc>
                <a:spcPct val="80000"/>
              </a:lnSpc>
            </a:pPr>
            <a:r>
              <a:rPr lang="en-US" sz="2400" dirty="0" smtClean="0"/>
              <a:t>Is the sending information consistent? </a:t>
            </a:r>
          </a:p>
          <a:p>
            <a:pPr lvl="1" eaLnBrk="1" hangingPunct="1">
              <a:lnSpc>
                <a:spcPct val="80000"/>
              </a:lnSpc>
            </a:pPr>
            <a:r>
              <a:rPr lang="en-US" sz="2400" dirty="0" smtClean="0"/>
              <a:t>Is the email in ALL CAPS?</a:t>
            </a:r>
          </a:p>
          <a:p>
            <a:pPr lvl="1" eaLnBrk="1" hangingPunct="1">
              <a:lnSpc>
                <a:spcPct val="80000"/>
              </a:lnSpc>
            </a:pPr>
            <a:r>
              <a:rPr lang="en-US" sz="2400" dirty="0" smtClean="0"/>
              <a:t>Do inline URLs point where they say they point?</a:t>
            </a:r>
          </a:p>
          <a:p>
            <a:pPr lvl="1" eaLnBrk="1" hangingPunct="1">
              <a:lnSpc>
                <a:spcPct val="80000"/>
              </a:lnSpc>
            </a:pPr>
            <a:r>
              <a:rPr lang="en-US" sz="2400" dirty="0" smtClean="0"/>
              <a:t>Does the email address you by (your) name?</a:t>
            </a:r>
          </a:p>
          <a:p>
            <a:pPr eaLnBrk="1" hangingPunct="1">
              <a:lnSpc>
                <a:spcPct val="80000"/>
              </a:lnSpc>
            </a:pPr>
            <a:endParaRPr lang="en-US" sz="2800" dirty="0" smtClean="0"/>
          </a:p>
          <a:p>
            <a:pPr eaLnBrk="1" hangingPunct="1">
              <a:lnSpc>
                <a:spcPct val="80000"/>
              </a:lnSpc>
            </a:pPr>
            <a:r>
              <a:rPr lang="en-US" sz="2800" dirty="0" smtClean="0"/>
              <a:t>Naïve </a:t>
            </a:r>
            <a:r>
              <a:rPr lang="en-US" sz="2800" dirty="0" err="1" smtClean="0"/>
              <a:t>Bayes</a:t>
            </a:r>
            <a:r>
              <a:rPr lang="en-US" sz="2800" dirty="0" smtClean="0"/>
              <a:t> models can incorporate a variety of features, but tend to do best in homogeneous cases (e.g. all features are word occurrences)</a:t>
            </a:r>
          </a:p>
          <a:p>
            <a:pPr eaLnBrk="1" hangingPunct="1">
              <a:lnSpc>
                <a:spcPct val="80000"/>
              </a:lnSpc>
            </a:pPr>
            <a:endParaRPr lang="en-US" sz="2800"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Classifiers</a:t>
            </a:r>
            <a:endParaRPr lang="en-US" dirty="0"/>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5250" y="1371600"/>
            <a:ext cx="3885299" cy="5163642"/>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Feature Vectors</a:t>
            </a:r>
          </a:p>
        </p:txBody>
      </p:sp>
      <p:sp>
        <p:nvSpPr>
          <p:cNvPr id="17411" name="Text Box 4"/>
          <p:cNvSpPr txBox="1">
            <a:spLocks noChangeArrowheads="1"/>
          </p:cNvSpPr>
          <p:nvPr/>
        </p:nvSpPr>
        <p:spPr bwMode="auto">
          <a:xfrm>
            <a:off x="1981200" y="2819400"/>
            <a:ext cx="2438400" cy="1200150"/>
          </a:xfrm>
          <a:prstGeom prst="rect">
            <a:avLst/>
          </a:prstGeom>
          <a:noFill/>
          <a:ln w="9525">
            <a:solidFill>
              <a:schemeClr val="tx1"/>
            </a:solidFill>
            <a:miter lim="800000"/>
            <a:headEnd/>
            <a:tailEnd/>
          </a:ln>
        </p:spPr>
        <p:txBody>
          <a:bodyPr>
            <a:spAutoFit/>
          </a:bodyPr>
          <a:lstStyle/>
          <a:p>
            <a:r>
              <a:rPr lang="en-US" sz="1200">
                <a:latin typeface="Courier New" pitchFamily="49" charset="0"/>
              </a:rPr>
              <a:t>Hello,</a:t>
            </a:r>
          </a:p>
          <a:p>
            <a:endParaRPr lang="en-US" sz="1200">
              <a:latin typeface="Courier New" pitchFamily="49" charset="0"/>
            </a:endParaRPr>
          </a:p>
          <a:p>
            <a:r>
              <a:rPr lang="en-US" sz="1200">
                <a:latin typeface="Courier New" pitchFamily="49" charset="0"/>
              </a:rPr>
              <a:t>Do you want free printr cartriges?  Why pay more when you can get them ABSOLUTELY FREE!  Just</a:t>
            </a:r>
          </a:p>
        </p:txBody>
      </p:sp>
      <p:sp>
        <p:nvSpPr>
          <p:cNvPr id="17412" name="AutoShape 5"/>
          <p:cNvSpPr>
            <a:spLocks noChangeArrowheads="1"/>
          </p:cNvSpPr>
          <p:nvPr/>
        </p:nvSpPr>
        <p:spPr bwMode="auto">
          <a:xfrm>
            <a:off x="4648200" y="32004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7413" name="Text Box 6"/>
          <p:cNvSpPr txBox="1">
            <a:spLocks noChangeArrowheads="1"/>
          </p:cNvSpPr>
          <p:nvPr/>
        </p:nvSpPr>
        <p:spPr bwMode="auto">
          <a:xfrm>
            <a:off x="55626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pic>
        <p:nvPicPr>
          <p:cNvPr id="17414" name="Picture 8" descr="TP_tmp.png"/>
          <p:cNvPicPr>
            <a:picLocks noChangeAspect="1"/>
          </p:cNvPicPr>
          <p:nvPr>
            <p:custDataLst>
              <p:tags r:id="rId1"/>
            </p:custDataLst>
          </p:nvPr>
        </p:nvPicPr>
        <p:blipFill>
          <a:blip r:embed="rId5" cstate="print"/>
          <a:srcRect/>
          <a:stretch>
            <a:fillRect/>
          </a:stretch>
        </p:blipFill>
        <p:spPr bwMode="auto">
          <a:xfrm>
            <a:off x="2819400" y="1822450"/>
            <a:ext cx="336550" cy="279400"/>
          </a:xfrm>
          <a:prstGeom prst="rect">
            <a:avLst/>
          </a:prstGeom>
          <a:noFill/>
          <a:ln w="9525">
            <a:noFill/>
            <a:miter lim="800000"/>
            <a:headEnd/>
            <a:tailEnd/>
          </a:ln>
        </p:spPr>
      </p:pic>
      <p:pic>
        <p:nvPicPr>
          <p:cNvPr id="17415" name="Picture 10" descr="TP_tmp.png"/>
          <p:cNvPicPr>
            <a:picLocks noChangeAspect="1"/>
          </p:cNvPicPr>
          <p:nvPr>
            <p:custDataLst>
              <p:tags r:id="rId2"/>
            </p:custDataLst>
          </p:nvPr>
        </p:nvPicPr>
        <p:blipFill>
          <a:blip r:embed="rId6" cstate="print"/>
          <a:srcRect/>
          <a:stretch>
            <a:fillRect/>
          </a:stretch>
        </p:blipFill>
        <p:spPr bwMode="auto">
          <a:xfrm>
            <a:off x="5791200" y="1670050"/>
            <a:ext cx="1066800" cy="615950"/>
          </a:xfrm>
          <a:prstGeom prst="rect">
            <a:avLst/>
          </a:prstGeom>
          <a:noFill/>
          <a:ln w="9525">
            <a:noFill/>
            <a:miter lim="800000"/>
            <a:headEnd/>
            <a:tailEnd/>
          </a:ln>
        </p:spPr>
      </p:pic>
      <p:pic>
        <p:nvPicPr>
          <p:cNvPr id="17416" name="Picture 12" descr="TP_tmp.png"/>
          <p:cNvPicPr>
            <a:picLocks noChangeAspect="1"/>
          </p:cNvPicPr>
          <p:nvPr>
            <p:custDataLst>
              <p:tags r:id="rId3"/>
            </p:custDataLst>
          </p:nvPr>
        </p:nvPicPr>
        <p:blipFill>
          <a:blip r:embed="rId7" cstate="print"/>
          <a:srcRect/>
          <a:stretch>
            <a:fillRect/>
          </a:stretch>
        </p:blipFill>
        <p:spPr bwMode="auto">
          <a:xfrm>
            <a:off x="9067800" y="1822450"/>
            <a:ext cx="336550" cy="393700"/>
          </a:xfrm>
          <a:prstGeom prst="rect">
            <a:avLst/>
          </a:prstGeom>
          <a:noFill/>
          <a:ln w="9525">
            <a:noFill/>
            <a:miter lim="800000"/>
            <a:headEnd/>
            <a:tailEnd/>
          </a:ln>
        </p:spPr>
      </p:pic>
      <p:sp>
        <p:nvSpPr>
          <p:cNvPr id="17417" name="AutoShape 5"/>
          <p:cNvSpPr>
            <a:spLocks noChangeArrowheads="1"/>
          </p:cNvSpPr>
          <p:nvPr/>
        </p:nvSpPr>
        <p:spPr bwMode="auto">
          <a:xfrm>
            <a:off x="7543800" y="3124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5" name="Double Bracket 14"/>
          <p:cNvSpPr/>
          <p:nvPr/>
        </p:nvSpPr>
        <p:spPr>
          <a:xfrm>
            <a:off x="55626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419" name="TextBox 15"/>
          <p:cNvSpPr txBox="1">
            <a:spLocks noChangeArrowheads="1"/>
          </p:cNvSpPr>
          <p:nvPr/>
        </p:nvSpPr>
        <p:spPr bwMode="auto">
          <a:xfrm>
            <a:off x="8458200" y="2838450"/>
            <a:ext cx="1600200" cy="1200150"/>
          </a:xfrm>
          <a:prstGeom prst="rect">
            <a:avLst/>
          </a:prstGeom>
          <a:noFill/>
          <a:ln w="9525">
            <a:noFill/>
            <a:miter lim="800000"/>
            <a:headEnd/>
            <a:tailEnd/>
          </a:ln>
        </p:spPr>
        <p:txBody>
          <a:bodyPr>
            <a:spAutoFit/>
          </a:bodyPr>
          <a:lstStyle/>
          <a:p>
            <a:pPr algn="ctr"/>
            <a:r>
              <a:rPr lang="en-US" sz="2400" dirty="0">
                <a:latin typeface="Calibri"/>
                <a:cs typeface="Calibri"/>
              </a:rPr>
              <a:t>SPAM</a:t>
            </a:r>
          </a:p>
          <a:p>
            <a:pPr algn="ctr"/>
            <a:r>
              <a:rPr lang="en-US" sz="2400" dirty="0">
                <a:latin typeface="Calibri"/>
                <a:cs typeface="Calibri"/>
              </a:rPr>
              <a:t>or</a:t>
            </a:r>
          </a:p>
          <a:p>
            <a:pPr algn="ctr"/>
            <a:r>
              <a:rPr lang="en-US" sz="2400" dirty="0">
                <a:latin typeface="Calibri"/>
                <a:cs typeface="Calibri"/>
              </a:rPr>
              <a:t>+</a:t>
            </a:r>
          </a:p>
        </p:txBody>
      </p:sp>
      <p:sp>
        <p:nvSpPr>
          <p:cNvPr id="18" name="AutoShape 5"/>
          <p:cNvSpPr>
            <a:spLocks noChangeArrowheads="1"/>
          </p:cNvSpPr>
          <p:nvPr/>
        </p:nvSpPr>
        <p:spPr bwMode="auto">
          <a:xfrm>
            <a:off x="4648200" y="5029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9" name="AutoShape 5"/>
          <p:cNvSpPr>
            <a:spLocks noChangeArrowheads="1"/>
          </p:cNvSpPr>
          <p:nvPr/>
        </p:nvSpPr>
        <p:spPr bwMode="auto">
          <a:xfrm>
            <a:off x="7543800" y="49530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20" name="Text Box 6"/>
          <p:cNvSpPr txBox="1">
            <a:spLocks noChangeArrowheads="1"/>
          </p:cNvSpPr>
          <p:nvPr/>
        </p:nvSpPr>
        <p:spPr bwMode="auto">
          <a:xfrm>
            <a:off x="5562600" y="4829175"/>
            <a:ext cx="2057400" cy="1016000"/>
          </a:xfrm>
          <a:prstGeom prst="rect">
            <a:avLst/>
          </a:prstGeom>
          <a:noFill/>
          <a:ln w="9525">
            <a:noFill/>
            <a:miter lim="800000"/>
            <a:headEnd/>
            <a:tailEnd/>
          </a:ln>
        </p:spPr>
        <p:txBody>
          <a:bodyPr>
            <a:spAutoFit/>
          </a:bodyPr>
          <a:lstStyle/>
          <a:p>
            <a:r>
              <a:rPr lang="en-US" sz="1200">
                <a:latin typeface="Courier New" pitchFamily="49" charset="0"/>
              </a:rPr>
              <a:t>PIXEL-7,12  : 1</a:t>
            </a:r>
          </a:p>
          <a:p>
            <a:r>
              <a:rPr lang="en-US" sz="1200">
                <a:latin typeface="Courier New" pitchFamily="49" charset="0"/>
              </a:rPr>
              <a:t>PIXEL-7,13  : 0</a:t>
            </a:r>
          </a:p>
          <a:p>
            <a:r>
              <a:rPr lang="en-US" sz="1200">
                <a:latin typeface="Courier New" pitchFamily="49" charset="0"/>
              </a:rPr>
              <a:t>...</a:t>
            </a:r>
          </a:p>
          <a:p>
            <a:r>
              <a:rPr lang="en-US" sz="1200">
                <a:latin typeface="Courier New" pitchFamily="49" charset="0"/>
              </a:rPr>
              <a:t>NUM_LOOPS   : 1</a:t>
            </a:r>
          </a:p>
          <a:p>
            <a:r>
              <a:rPr lang="en-US" sz="1200">
                <a:latin typeface="Courier New" pitchFamily="49" charset="0"/>
              </a:rPr>
              <a:t>...</a:t>
            </a:r>
          </a:p>
        </p:txBody>
      </p:sp>
      <p:sp>
        <p:nvSpPr>
          <p:cNvPr id="21" name="Double Bracket 20"/>
          <p:cNvSpPr/>
          <p:nvPr/>
        </p:nvSpPr>
        <p:spPr>
          <a:xfrm>
            <a:off x="5562600" y="4724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2" name="Picture 9"/>
          <p:cNvPicPr>
            <a:picLocks noChangeAspect="1" noChangeArrowheads="1"/>
          </p:cNvPicPr>
          <p:nvPr/>
        </p:nvPicPr>
        <p:blipFill>
          <a:blip r:embed="rId8" cstate="print"/>
          <a:srcRect/>
          <a:stretch>
            <a:fillRect/>
          </a:stretch>
        </p:blipFill>
        <p:spPr bwMode="auto">
          <a:xfrm>
            <a:off x="2667000" y="4876800"/>
            <a:ext cx="998538" cy="968375"/>
          </a:xfrm>
          <a:prstGeom prst="rect">
            <a:avLst/>
          </a:prstGeom>
          <a:noFill/>
          <a:ln w="9525">
            <a:noFill/>
            <a:miter lim="800000"/>
            <a:headEnd/>
            <a:tailEnd/>
          </a:ln>
        </p:spPr>
      </p:pic>
      <p:sp>
        <p:nvSpPr>
          <p:cNvPr id="23" name="TextBox 22"/>
          <p:cNvSpPr txBox="1">
            <a:spLocks noChangeArrowheads="1"/>
          </p:cNvSpPr>
          <p:nvPr/>
        </p:nvSpPr>
        <p:spPr bwMode="auto">
          <a:xfrm>
            <a:off x="8458200" y="4953000"/>
            <a:ext cx="1600200" cy="461963"/>
          </a:xfrm>
          <a:prstGeom prst="rect">
            <a:avLst/>
          </a:prstGeom>
          <a:noFill/>
          <a:ln w="9525">
            <a:noFill/>
            <a:miter lim="800000"/>
            <a:headEnd/>
            <a:tailEnd/>
          </a:ln>
        </p:spPr>
        <p:txBody>
          <a:bodyPr>
            <a:spAutoFit/>
          </a:bodyPr>
          <a:lstStyle/>
          <a:p>
            <a:pPr algn="ctr"/>
            <a:r>
              <a:rPr lang="en-US" sz="2400" dirty="0">
                <a:latin typeface="Calibri"/>
                <a:cs typeface="Calibri"/>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Some (Simplified) Biology</a:t>
            </a:r>
          </a:p>
        </p:txBody>
      </p:sp>
      <p:sp>
        <p:nvSpPr>
          <p:cNvPr id="18435" name="Rectangle 3"/>
          <p:cNvSpPr>
            <a:spLocks noGrp="1" noChangeArrowheads="1"/>
          </p:cNvSpPr>
          <p:nvPr>
            <p:ph idx="1"/>
          </p:nvPr>
        </p:nvSpPr>
        <p:spPr>
          <a:xfrm>
            <a:off x="457200" y="1447800"/>
            <a:ext cx="8229600" cy="4525963"/>
          </a:xfrm>
        </p:spPr>
        <p:txBody>
          <a:bodyPr/>
          <a:lstStyle/>
          <a:p>
            <a:pPr eaLnBrk="1" hangingPunct="1"/>
            <a:r>
              <a:rPr lang="en-US" sz="2800" dirty="0" smtClean="0"/>
              <a:t>Very loose inspiration: human neurons</a:t>
            </a:r>
          </a:p>
        </p:txBody>
      </p:sp>
      <p:pic>
        <p:nvPicPr>
          <p:cNvPr id="18436" name="Picture 4"/>
          <p:cNvPicPr>
            <a:picLocks noChangeAspect="1" noChangeArrowheads="1"/>
          </p:cNvPicPr>
          <p:nvPr/>
        </p:nvPicPr>
        <p:blipFill>
          <a:blip r:embed="rId2" cstate="print"/>
          <a:srcRect/>
          <a:stretch>
            <a:fillRect/>
          </a:stretch>
        </p:blipFill>
        <p:spPr bwMode="auto">
          <a:xfrm>
            <a:off x="457200" y="2256817"/>
            <a:ext cx="5486400" cy="3229583"/>
          </a:xfrm>
          <a:prstGeom prst="rect">
            <a:avLst/>
          </a:prstGeom>
          <a:noFill/>
          <a:ln w="9525">
            <a:noFill/>
            <a:miter lim="800000"/>
            <a:headEnd/>
            <a:tailEnd/>
          </a:ln>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2819541"/>
            <a:ext cx="5403371" cy="20307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Linear Classifiers</a:t>
            </a:r>
          </a:p>
        </p:txBody>
      </p:sp>
      <p:sp>
        <p:nvSpPr>
          <p:cNvPr id="25603" name="Rectangle 3"/>
          <p:cNvSpPr>
            <a:spLocks noGrp="1" noChangeArrowheads="1"/>
          </p:cNvSpPr>
          <p:nvPr>
            <p:ph idx="1"/>
          </p:nvPr>
        </p:nvSpPr>
        <p:spPr>
          <a:xfrm>
            <a:off x="457200" y="1600200"/>
            <a:ext cx="8229600" cy="4953000"/>
          </a:xfrm>
        </p:spPr>
        <p:txBody>
          <a:bodyPr/>
          <a:lstStyle/>
          <a:p>
            <a:pPr eaLnBrk="1" hangingPunct="1">
              <a:lnSpc>
                <a:spcPct val="90000"/>
              </a:lnSpc>
            </a:pPr>
            <a:r>
              <a:rPr lang="en-US" sz="2800" dirty="0" smtClean="0"/>
              <a:t>Inputs are </a:t>
            </a:r>
            <a:r>
              <a:rPr lang="en-US" sz="2800" dirty="0" smtClean="0">
                <a:solidFill>
                  <a:srgbClr val="CC0000"/>
                </a:solidFill>
              </a:rPr>
              <a:t>feature values</a:t>
            </a:r>
          </a:p>
          <a:p>
            <a:pPr eaLnBrk="1" hangingPunct="1">
              <a:lnSpc>
                <a:spcPct val="90000"/>
              </a:lnSpc>
            </a:pPr>
            <a:r>
              <a:rPr lang="en-US" sz="2800" dirty="0" smtClean="0"/>
              <a:t>Each feature has a </a:t>
            </a:r>
            <a:r>
              <a:rPr lang="en-US" sz="2800" dirty="0" smtClean="0">
                <a:solidFill>
                  <a:srgbClr val="CC0000"/>
                </a:solidFill>
              </a:rPr>
              <a:t>weight</a:t>
            </a:r>
          </a:p>
          <a:p>
            <a:pPr eaLnBrk="1" hangingPunct="1">
              <a:lnSpc>
                <a:spcPct val="90000"/>
              </a:lnSpc>
            </a:pPr>
            <a:r>
              <a:rPr lang="en-US" sz="2800" dirty="0" smtClean="0"/>
              <a:t>Sum is the </a:t>
            </a:r>
            <a:r>
              <a:rPr lang="en-US" sz="2800" dirty="0" smtClean="0">
                <a:solidFill>
                  <a:srgbClr val="CC0000"/>
                </a:solidFill>
              </a:rPr>
              <a:t>activation</a:t>
            </a:r>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r>
              <a:rPr lang="en-US" sz="2800" dirty="0" smtClean="0"/>
              <a:t>If the activation is:</a:t>
            </a:r>
          </a:p>
          <a:p>
            <a:pPr lvl="1" eaLnBrk="1" hangingPunct="1">
              <a:lnSpc>
                <a:spcPct val="90000"/>
              </a:lnSpc>
            </a:pPr>
            <a:r>
              <a:rPr lang="en-US" sz="2400" dirty="0" smtClean="0"/>
              <a:t>Positive, output +1</a:t>
            </a:r>
          </a:p>
          <a:p>
            <a:pPr lvl="1" eaLnBrk="1" hangingPunct="1">
              <a:lnSpc>
                <a:spcPct val="90000"/>
              </a:lnSpc>
            </a:pPr>
            <a:r>
              <a:rPr lang="en-US" sz="2400" dirty="0" smtClean="0"/>
              <a:t>Negative, output -1</a:t>
            </a:r>
          </a:p>
        </p:txBody>
      </p:sp>
      <p:sp>
        <p:nvSpPr>
          <p:cNvPr id="25605" name="Rectangle 5"/>
          <p:cNvSpPr>
            <a:spLocks noChangeArrowheads="1"/>
          </p:cNvSpPr>
          <p:nvPr/>
        </p:nvSpPr>
        <p:spPr bwMode="auto">
          <a:xfrm>
            <a:off x="60960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sym typeface="Symbol" pitchFamily="18" charset="2"/>
              </a:rPr>
              <a:t></a:t>
            </a:r>
          </a:p>
        </p:txBody>
      </p:sp>
      <p:sp>
        <p:nvSpPr>
          <p:cNvPr id="25606" name="Line 6"/>
          <p:cNvSpPr>
            <a:spLocks noChangeShapeType="1"/>
          </p:cNvSpPr>
          <p:nvPr/>
        </p:nvSpPr>
        <p:spPr bwMode="auto">
          <a:xfrm>
            <a:off x="5257800" y="5257800"/>
            <a:ext cx="838200" cy="0"/>
          </a:xfrm>
          <a:prstGeom prst="line">
            <a:avLst/>
          </a:prstGeom>
          <a:noFill/>
          <a:ln w="50800">
            <a:solidFill>
              <a:schemeClr val="tx1"/>
            </a:solidFill>
            <a:round/>
            <a:headEnd/>
            <a:tailEnd type="triangle" w="med" len="med"/>
          </a:ln>
        </p:spPr>
        <p:txBody>
          <a:bodyPr/>
          <a:lstStyle/>
          <a:p>
            <a:endParaRPr lang="en-US"/>
          </a:p>
        </p:txBody>
      </p:sp>
      <p:sp>
        <p:nvSpPr>
          <p:cNvPr id="25607" name="Line 7"/>
          <p:cNvSpPr>
            <a:spLocks noChangeShapeType="1"/>
          </p:cNvSpPr>
          <p:nvPr/>
        </p:nvSpPr>
        <p:spPr bwMode="auto">
          <a:xfrm>
            <a:off x="5257800" y="5638800"/>
            <a:ext cx="838200" cy="0"/>
          </a:xfrm>
          <a:prstGeom prst="line">
            <a:avLst/>
          </a:prstGeom>
          <a:noFill/>
          <a:ln w="12700">
            <a:solidFill>
              <a:schemeClr val="tx1"/>
            </a:solidFill>
            <a:round/>
            <a:headEnd/>
            <a:tailEnd type="triangle" w="med" len="med"/>
          </a:ln>
        </p:spPr>
        <p:txBody>
          <a:bodyPr/>
          <a:lstStyle/>
          <a:p>
            <a:endParaRPr lang="en-US"/>
          </a:p>
        </p:txBody>
      </p:sp>
      <p:sp>
        <p:nvSpPr>
          <p:cNvPr id="25608" name="Line 8"/>
          <p:cNvSpPr>
            <a:spLocks noChangeShapeType="1"/>
          </p:cNvSpPr>
          <p:nvPr/>
        </p:nvSpPr>
        <p:spPr bwMode="auto">
          <a:xfrm>
            <a:off x="5257800" y="6019800"/>
            <a:ext cx="838200" cy="0"/>
          </a:xfrm>
          <a:prstGeom prst="line">
            <a:avLst/>
          </a:prstGeom>
          <a:noFill/>
          <a:ln w="76200">
            <a:solidFill>
              <a:schemeClr val="tx1"/>
            </a:solidFill>
            <a:round/>
            <a:headEnd/>
            <a:tailEnd type="triangle" w="med" len="med"/>
          </a:ln>
        </p:spPr>
        <p:txBody>
          <a:bodyPr/>
          <a:lstStyle/>
          <a:p>
            <a:endParaRPr lang="en-US"/>
          </a:p>
        </p:txBody>
      </p:sp>
      <p:sp>
        <p:nvSpPr>
          <p:cNvPr id="25609" name="Rectangle 9"/>
          <p:cNvSpPr>
            <a:spLocks noChangeArrowheads="1"/>
          </p:cNvSpPr>
          <p:nvPr/>
        </p:nvSpPr>
        <p:spPr bwMode="auto">
          <a:xfrm>
            <a:off x="4876800" y="5105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1</a:t>
            </a:r>
          </a:p>
        </p:txBody>
      </p:sp>
      <p:sp>
        <p:nvSpPr>
          <p:cNvPr id="25610" name="Rectangle 10"/>
          <p:cNvSpPr>
            <a:spLocks noChangeArrowheads="1"/>
          </p:cNvSpPr>
          <p:nvPr/>
        </p:nvSpPr>
        <p:spPr bwMode="auto">
          <a:xfrm>
            <a:off x="4876800" y="5486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2</a:t>
            </a:r>
          </a:p>
        </p:txBody>
      </p:sp>
      <p:sp>
        <p:nvSpPr>
          <p:cNvPr id="25611" name="Rectangle 11"/>
          <p:cNvSpPr>
            <a:spLocks noChangeArrowheads="1"/>
          </p:cNvSpPr>
          <p:nvPr/>
        </p:nvSpPr>
        <p:spPr bwMode="auto">
          <a:xfrm>
            <a:off x="4876800" y="5867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3</a:t>
            </a:r>
          </a:p>
        </p:txBody>
      </p:sp>
      <p:sp>
        <p:nvSpPr>
          <p:cNvPr id="25612" name="Text Box 12"/>
          <p:cNvSpPr txBox="1">
            <a:spLocks noChangeArrowheads="1"/>
          </p:cNvSpPr>
          <p:nvPr/>
        </p:nvSpPr>
        <p:spPr bwMode="auto">
          <a:xfrm>
            <a:off x="5410200" y="4876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1</a:t>
            </a:r>
            <a:endParaRPr lang="en-US"/>
          </a:p>
        </p:txBody>
      </p:sp>
      <p:sp>
        <p:nvSpPr>
          <p:cNvPr id="25613" name="Text Box 13"/>
          <p:cNvSpPr txBox="1">
            <a:spLocks noChangeArrowheads="1"/>
          </p:cNvSpPr>
          <p:nvPr/>
        </p:nvSpPr>
        <p:spPr bwMode="auto">
          <a:xfrm>
            <a:off x="5410200" y="5272088"/>
            <a:ext cx="533400" cy="366712"/>
          </a:xfrm>
          <a:prstGeom prst="rect">
            <a:avLst/>
          </a:prstGeom>
          <a:noFill/>
          <a:ln w="9525">
            <a:noFill/>
            <a:miter lim="800000"/>
            <a:headEnd/>
            <a:tailEnd/>
          </a:ln>
        </p:spPr>
        <p:txBody>
          <a:bodyPr>
            <a:spAutoFit/>
          </a:bodyPr>
          <a:lstStyle/>
          <a:p>
            <a:pPr>
              <a:spcBef>
                <a:spcPct val="50000"/>
              </a:spcBef>
            </a:pPr>
            <a:r>
              <a:rPr lang="en-US"/>
              <a:t>w</a:t>
            </a:r>
            <a:r>
              <a:rPr lang="en-US" baseline="-25000"/>
              <a:t>2</a:t>
            </a:r>
            <a:endParaRPr lang="en-US"/>
          </a:p>
        </p:txBody>
      </p:sp>
      <p:sp>
        <p:nvSpPr>
          <p:cNvPr id="25614" name="Text Box 14"/>
          <p:cNvSpPr txBox="1">
            <a:spLocks noChangeArrowheads="1"/>
          </p:cNvSpPr>
          <p:nvPr/>
        </p:nvSpPr>
        <p:spPr bwMode="auto">
          <a:xfrm>
            <a:off x="5410200" y="5638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3</a:t>
            </a:r>
            <a:endParaRPr lang="en-US"/>
          </a:p>
        </p:txBody>
      </p:sp>
      <p:sp>
        <p:nvSpPr>
          <p:cNvPr id="25615" name="Rectangle 15"/>
          <p:cNvSpPr>
            <a:spLocks noChangeArrowheads="1"/>
          </p:cNvSpPr>
          <p:nvPr/>
        </p:nvSpPr>
        <p:spPr bwMode="auto">
          <a:xfrm>
            <a:off x="71628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&gt;0?</a:t>
            </a:r>
          </a:p>
        </p:txBody>
      </p:sp>
      <p:cxnSp>
        <p:nvCxnSpPr>
          <p:cNvPr id="25616" name="AutoShape 16"/>
          <p:cNvCxnSpPr>
            <a:cxnSpLocks noChangeShapeType="1"/>
            <a:stCxn id="25605" idx="3"/>
            <a:endCxn id="25615" idx="1"/>
          </p:cNvCxnSpPr>
          <p:nvPr/>
        </p:nvCxnSpPr>
        <p:spPr bwMode="auto">
          <a:xfrm>
            <a:off x="6781800" y="5638800"/>
            <a:ext cx="381000" cy="0"/>
          </a:xfrm>
          <a:prstGeom prst="straightConnector1">
            <a:avLst/>
          </a:prstGeom>
          <a:noFill/>
          <a:ln w="50800">
            <a:solidFill>
              <a:schemeClr val="tx1"/>
            </a:solidFill>
            <a:round/>
            <a:headEnd/>
            <a:tailEnd type="triangle" w="med" len="med"/>
          </a:ln>
        </p:spPr>
      </p:cxnSp>
      <p:sp>
        <p:nvSpPr>
          <p:cNvPr id="25617" name="Line 17"/>
          <p:cNvSpPr>
            <a:spLocks noChangeShapeType="1"/>
          </p:cNvSpPr>
          <p:nvPr/>
        </p:nvSpPr>
        <p:spPr bwMode="auto">
          <a:xfrm>
            <a:off x="7848600" y="5638800"/>
            <a:ext cx="381000" cy="0"/>
          </a:xfrm>
          <a:prstGeom prst="line">
            <a:avLst/>
          </a:prstGeom>
          <a:noFill/>
          <a:ln w="50800">
            <a:solidFill>
              <a:schemeClr val="tx1"/>
            </a:solidFill>
            <a:round/>
            <a:headEnd/>
            <a:tailEnd type="triangle" w="med" len="med"/>
          </a:ln>
        </p:spPr>
        <p:txBody>
          <a:bodyPr/>
          <a:lstStyle/>
          <a:p>
            <a:endParaRPr lang="en-US"/>
          </a:p>
        </p:txBody>
      </p:sp>
      <p:pic>
        <p:nvPicPr>
          <p:cNvPr id="20" name="Picture 19" descr="txp_fig"/>
          <p:cNvPicPr>
            <a:picLocks noChangeAspect="1"/>
          </p:cNvPicPr>
          <p:nvPr>
            <p:custDataLst>
              <p:tags r:id="rId1"/>
            </p:custDataLst>
          </p:nvPr>
        </p:nvPicPr>
        <p:blipFill>
          <a:blip r:embed="rId4" cstate="print"/>
          <a:srcRect/>
          <a:stretch>
            <a:fillRect/>
          </a:stretch>
        </p:blipFill>
        <p:spPr bwMode="auto">
          <a:xfrm>
            <a:off x="1905000" y="3689350"/>
            <a:ext cx="7624762" cy="798513"/>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91200" y="1524126"/>
            <a:ext cx="4800600" cy="18042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p:bldP spid="25613" grpId="0"/>
      <p:bldP spid="25614" grpId="0"/>
      <p:bldP spid="25615" grpId="0" animBg="1"/>
      <p:bldP spid="256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Weights</a:t>
            </a:r>
          </a:p>
        </p:txBody>
      </p:sp>
      <p:sp>
        <p:nvSpPr>
          <p:cNvPr id="20483" name="Content Placeholder 2"/>
          <p:cNvSpPr>
            <a:spLocks noGrp="1"/>
          </p:cNvSpPr>
          <p:nvPr>
            <p:ph idx="1"/>
          </p:nvPr>
        </p:nvSpPr>
        <p:spPr>
          <a:xfrm>
            <a:off x="2133600" y="1189038"/>
            <a:ext cx="8229600" cy="4525962"/>
          </a:xfrm>
        </p:spPr>
        <p:txBody>
          <a:bodyPr/>
          <a:lstStyle/>
          <a:p>
            <a:r>
              <a:rPr lang="en-US" sz="2400" dirty="0" smtClean="0"/>
              <a:t>Binary case: compare features to a weight vector</a:t>
            </a:r>
          </a:p>
          <a:p>
            <a:r>
              <a:rPr lang="en-US" sz="2400" dirty="0" smtClean="0"/>
              <a:t>Learning: figure out the weight vector from examples</a:t>
            </a:r>
          </a:p>
        </p:txBody>
      </p:sp>
      <p:sp>
        <p:nvSpPr>
          <p:cNvPr id="4" name="Text Box 6"/>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sp>
        <p:nvSpPr>
          <p:cNvPr id="5" name="Double Bracket 4"/>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86" name="Text Box 6"/>
          <p:cNvSpPr txBox="1">
            <a:spLocks noChangeArrowheads="1"/>
          </p:cNvSpPr>
          <p:nvPr/>
        </p:nvSpPr>
        <p:spPr bwMode="auto">
          <a:xfrm>
            <a:off x="2743200" y="2543175"/>
            <a:ext cx="2057400" cy="1016000"/>
          </a:xfrm>
          <a:prstGeom prst="rect">
            <a:avLst/>
          </a:prstGeom>
          <a:noFill/>
          <a:ln w="9525">
            <a:noFill/>
            <a:miter lim="800000"/>
            <a:headEnd/>
            <a:tailEnd/>
          </a:ln>
        </p:spPr>
        <p:txBody>
          <a:bodyPr>
            <a:spAutoFit/>
          </a:bodyPr>
          <a:lstStyle/>
          <a:p>
            <a:r>
              <a:rPr lang="en-US" sz="1200">
                <a:latin typeface="Courier New" pitchFamily="49" charset="0"/>
              </a:rPr>
              <a:t># free      : 4</a:t>
            </a:r>
          </a:p>
          <a:p>
            <a:r>
              <a:rPr lang="en-US" sz="1200">
                <a:latin typeface="Courier New" pitchFamily="49" charset="0"/>
              </a:rPr>
              <a:t>YOUR_NAME   :-1</a:t>
            </a:r>
          </a:p>
          <a:p>
            <a:r>
              <a:rPr lang="en-US" sz="1200">
                <a:latin typeface="Courier New" pitchFamily="49" charset="0"/>
              </a:rPr>
              <a:t>MISSPELLED  : 1</a:t>
            </a:r>
          </a:p>
          <a:p>
            <a:r>
              <a:rPr lang="en-US" sz="1200">
                <a:latin typeface="Courier New" pitchFamily="49" charset="0"/>
              </a:rPr>
              <a:t>FROM_FRIEND :-3</a:t>
            </a:r>
          </a:p>
          <a:p>
            <a:r>
              <a:rPr lang="en-US" sz="1200">
                <a:latin typeface="Courier New" pitchFamily="49" charset="0"/>
              </a:rPr>
              <a:t>...</a:t>
            </a:r>
          </a:p>
        </p:txBody>
      </p:sp>
      <p:sp>
        <p:nvSpPr>
          <p:cNvPr id="7" name="Double Bracket 6"/>
          <p:cNvSpPr/>
          <p:nvPr/>
        </p:nvSpPr>
        <p:spPr>
          <a:xfrm>
            <a:off x="2743200" y="2438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0488" name="Picture 21" descr="txp_fig"/>
          <p:cNvPicPr>
            <a:picLocks noChangeAspect="1"/>
          </p:cNvPicPr>
          <p:nvPr>
            <p:custDataLst>
              <p:tags r:id="rId1"/>
            </p:custDataLst>
          </p:nvPr>
        </p:nvPicPr>
        <p:blipFill>
          <a:blip r:embed="rId7" cstate="print"/>
          <a:srcRect/>
          <a:stretch>
            <a:fillRect/>
          </a:stretch>
        </p:blipFill>
        <p:spPr bwMode="auto">
          <a:xfrm>
            <a:off x="4495800" y="3200400"/>
            <a:ext cx="273050" cy="182563"/>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8" cstate="print"/>
          <a:srcRect/>
          <a:stretch>
            <a:fillRect/>
          </a:stretch>
        </p:blipFill>
        <p:spPr bwMode="auto">
          <a:xfrm>
            <a:off x="6324600" y="3276600"/>
            <a:ext cx="966788" cy="365125"/>
          </a:xfrm>
          <a:prstGeom prst="rect">
            <a:avLst/>
          </a:prstGeom>
          <a:noFill/>
          <a:ln w="9525">
            <a:noFill/>
            <a:miter lim="800000"/>
            <a:headEnd/>
            <a:tailEnd/>
          </a:ln>
        </p:spPr>
      </p:pic>
      <p:sp>
        <p:nvSpPr>
          <p:cNvPr id="20490" name="Line 7"/>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1" name="Line 15"/>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15" name="Picture 14" descr="txp_fig"/>
          <p:cNvPicPr>
            <a:picLocks noChangeAspect="1"/>
          </p:cNvPicPr>
          <p:nvPr>
            <p:custDataLst>
              <p:tags r:id="rId3"/>
            </p:custDataLst>
          </p:nvPr>
        </p:nvPicPr>
        <p:blipFill>
          <a:blip r:embed="rId9" cstate="print"/>
          <a:srcRect/>
          <a:stretch>
            <a:fillRect/>
          </a:stretch>
        </p:blipFill>
        <p:spPr bwMode="auto">
          <a:xfrm>
            <a:off x="6553200" y="5334000"/>
            <a:ext cx="966788" cy="365125"/>
          </a:xfrm>
          <a:prstGeom prst="rect">
            <a:avLst/>
          </a:prstGeom>
          <a:noFill/>
          <a:ln w="9525">
            <a:noFill/>
            <a:miter lim="800000"/>
            <a:headEnd/>
            <a:tailEnd/>
          </a:ln>
        </p:spPr>
      </p:pic>
      <p:sp>
        <p:nvSpPr>
          <p:cNvPr id="14" name="Line 15"/>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16" name="Text Box 6"/>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17" name="Double Bracket 16"/>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96" name="TextBox 17"/>
          <p:cNvSpPr txBox="1">
            <a:spLocks noChangeArrowheads="1"/>
          </p:cNvSpPr>
          <p:nvPr/>
        </p:nvSpPr>
        <p:spPr bwMode="auto">
          <a:xfrm>
            <a:off x="1905000" y="5715000"/>
            <a:ext cx="3048000" cy="646113"/>
          </a:xfrm>
          <a:prstGeom prst="rect">
            <a:avLst/>
          </a:prstGeom>
          <a:noFill/>
          <a:ln w="9525">
            <a:noFill/>
            <a:miter lim="800000"/>
            <a:headEnd/>
            <a:tailEnd/>
          </a:ln>
        </p:spPr>
        <p:txBody>
          <a:bodyPr>
            <a:spAutoFit/>
          </a:bodyPr>
          <a:lstStyle/>
          <a:p>
            <a:r>
              <a:rPr lang="en-US" i="1"/>
              <a:t>Dot product            positive means the positive class</a:t>
            </a:r>
          </a:p>
        </p:txBody>
      </p:sp>
      <p:pic>
        <p:nvPicPr>
          <p:cNvPr id="20497" name="Picture 19" descr="txp_fig"/>
          <p:cNvPicPr>
            <a:picLocks noChangeAspect="1"/>
          </p:cNvPicPr>
          <p:nvPr>
            <p:custDataLst>
              <p:tags r:id="rId4"/>
            </p:custDataLst>
          </p:nvPr>
        </p:nvPicPr>
        <p:blipFill>
          <a:blip r:embed="rId10" cstate="print"/>
          <a:srcRect/>
          <a:stretch>
            <a:fillRect/>
          </a:stretch>
        </p:blipFill>
        <p:spPr bwMode="auto">
          <a:xfrm>
            <a:off x="3276600" y="5791200"/>
            <a:ext cx="533400" cy="2365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4" grpId="0" animBg="1"/>
      <p:bldP spid="16" grpId="0"/>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Rules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9845" y="2362200"/>
            <a:ext cx="9463950" cy="31242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smtClean="0"/>
              <a:t>In the space of feature vectors</a:t>
            </a:r>
          </a:p>
          <a:p>
            <a:pPr lvl="1" eaLnBrk="1" hangingPunct="1"/>
            <a:r>
              <a:rPr lang="en-US" sz="2400" dirty="0" smtClean="0"/>
              <a:t>Examples are points</a:t>
            </a:r>
          </a:p>
          <a:p>
            <a:pPr lvl="1" eaLnBrk="1" hangingPunct="1"/>
            <a:r>
              <a:rPr lang="en-US" sz="2400" dirty="0" smtClean="0"/>
              <a:t>Any weight vector is a </a:t>
            </a:r>
            <a:r>
              <a:rPr lang="en-US" sz="2400" dirty="0" err="1" smtClean="0"/>
              <a:t>hyperplane</a:t>
            </a:r>
            <a:endParaRPr lang="en-US" sz="2400" dirty="0" smtClean="0"/>
          </a:p>
          <a:p>
            <a:pPr lvl="1" eaLnBrk="1" hangingPunct="1"/>
            <a:r>
              <a:rPr lang="en-US" sz="2400" dirty="0" smtClean="0"/>
              <a:t>One side corresponds to Y=+1</a:t>
            </a:r>
          </a:p>
          <a:p>
            <a:pPr lvl="1" eaLnBrk="1" hangingPunct="1"/>
            <a:r>
              <a:rPr lang="en-US" sz="2400" dirty="0" smtClean="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smtClean="0"/>
              <a:t>Classification: given inputs x, predict labels y</a:t>
            </a:r>
          </a:p>
          <a:p>
            <a:pPr eaLnBrk="1" hangingPunct="1">
              <a:lnSpc>
                <a:spcPct val="80000"/>
              </a:lnSpc>
            </a:pPr>
            <a:endParaRPr lang="en-US" sz="2400" dirty="0" smtClean="0"/>
          </a:p>
          <a:p>
            <a:pPr eaLnBrk="1" hangingPunct="1">
              <a:lnSpc>
                <a:spcPct val="80000"/>
              </a:lnSpc>
            </a:pPr>
            <a:r>
              <a:rPr lang="en-US" sz="2400" dirty="0" smtClean="0"/>
              <a:t>Examples:</a:t>
            </a:r>
          </a:p>
          <a:p>
            <a:pPr lvl="1" eaLnBrk="1" hangingPunct="1">
              <a:lnSpc>
                <a:spcPct val="80000"/>
              </a:lnSpc>
            </a:pPr>
            <a:r>
              <a:rPr lang="en-US" sz="2000" dirty="0" smtClean="0"/>
              <a:t>Spam detection (input: document,</a:t>
            </a:r>
          </a:p>
          <a:p>
            <a:pPr lvl="1" eaLnBrk="1" hangingPunct="1">
              <a:lnSpc>
                <a:spcPct val="80000"/>
              </a:lnSpc>
              <a:buNone/>
            </a:pPr>
            <a:r>
              <a:rPr lang="en-US" sz="2000" dirty="0" smtClean="0"/>
              <a:t>	classes: spam / ham)</a:t>
            </a:r>
          </a:p>
          <a:p>
            <a:pPr lvl="1" eaLnBrk="1" hangingPunct="1">
              <a:lnSpc>
                <a:spcPct val="80000"/>
              </a:lnSpc>
            </a:pPr>
            <a:r>
              <a:rPr lang="en-US" sz="2000" dirty="0" smtClean="0"/>
              <a:t>OCR (input: images, classes: characters)</a:t>
            </a:r>
          </a:p>
          <a:p>
            <a:pPr lvl="1" eaLnBrk="1" hangingPunct="1">
              <a:lnSpc>
                <a:spcPct val="80000"/>
              </a:lnSpc>
            </a:pPr>
            <a:r>
              <a:rPr lang="en-US" sz="2000" dirty="0" smtClean="0"/>
              <a:t>Medical diagnosis (input: symptoms,</a:t>
            </a:r>
          </a:p>
          <a:p>
            <a:pPr lvl="1" eaLnBrk="1" hangingPunct="1">
              <a:lnSpc>
                <a:spcPct val="80000"/>
              </a:lnSpc>
              <a:buNone/>
            </a:pPr>
            <a:r>
              <a:rPr lang="en-US" sz="2000" dirty="0" smtClean="0"/>
              <a:t>	classes: diseases)</a:t>
            </a:r>
          </a:p>
          <a:p>
            <a:pPr lvl="1" eaLnBrk="1" hangingPunct="1">
              <a:lnSpc>
                <a:spcPct val="80000"/>
              </a:lnSpc>
            </a:pPr>
            <a:r>
              <a:rPr lang="en-US" sz="2000" dirty="0" smtClean="0"/>
              <a:t>Automatic essay grading (input: document,</a:t>
            </a:r>
          </a:p>
          <a:p>
            <a:pPr lvl="1" eaLnBrk="1" hangingPunct="1">
              <a:lnSpc>
                <a:spcPct val="80000"/>
              </a:lnSpc>
              <a:buNone/>
            </a:pPr>
            <a:r>
              <a:rPr lang="en-US" sz="2000" dirty="0" smtClean="0"/>
              <a:t>	classes: grades)</a:t>
            </a:r>
          </a:p>
          <a:p>
            <a:pPr lvl="1" eaLnBrk="1" hangingPunct="1">
              <a:lnSpc>
                <a:spcPct val="80000"/>
              </a:lnSpc>
            </a:pPr>
            <a:r>
              <a:rPr lang="en-US" sz="2000" dirty="0" smtClean="0"/>
              <a:t>Fraud detection (input: account activity,</a:t>
            </a:r>
          </a:p>
          <a:p>
            <a:pPr lvl="1" eaLnBrk="1" hangingPunct="1">
              <a:lnSpc>
                <a:spcPct val="80000"/>
              </a:lnSpc>
              <a:buNone/>
            </a:pPr>
            <a:r>
              <a:rPr lang="en-US" sz="2000" dirty="0" smtClean="0"/>
              <a:t>	classes: fraud / no fraud)</a:t>
            </a:r>
          </a:p>
          <a:p>
            <a:pPr lvl="1" eaLnBrk="1" hangingPunct="1">
              <a:lnSpc>
                <a:spcPct val="80000"/>
              </a:lnSpc>
            </a:pPr>
            <a:r>
              <a:rPr lang="en-US" sz="2000" dirty="0" smtClean="0"/>
              <a:t>Customer service email routing</a:t>
            </a:r>
          </a:p>
          <a:p>
            <a:pPr lvl="1" eaLnBrk="1" hangingPunct="1">
              <a:lnSpc>
                <a:spcPct val="80000"/>
              </a:lnSpc>
            </a:pPr>
            <a:r>
              <a:rPr lang="en-US" sz="2000" dirty="0" smtClean="0"/>
              <a:t>… many more</a:t>
            </a:r>
          </a:p>
          <a:p>
            <a:pPr lvl="1" eaLnBrk="1" hangingPunct="1">
              <a:lnSpc>
                <a:spcPct val="80000"/>
              </a:lnSpc>
            </a:pPr>
            <a:endParaRPr lang="en-US" sz="2000" dirty="0" smtClean="0"/>
          </a:p>
          <a:p>
            <a:pPr eaLnBrk="1" hangingPunct="1">
              <a:lnSpc>
                <a:spcPct val="80000"/>
              </a:lnSpc>
            </a:pPr>
            <a:r>
              <a:rPr lang="en-US" sz="2400" dirty="0" smtClean="0"/>
              <a:t>Classification is an important commercial technology!</a:t>
            </a:r>
          </a:p>
          <a:p>
            <a:pPr lvl="1" eaLnBrk="1" hangingPunct="1">
              <a:lnSpc>
                <a:spcPct val="80000"/>
              </a:lnSpc>
            </a:pPr>
            <a:endParaRPr lang="en-US" sz="2000" dirty="0" smtClean="0"/>
          </a:p>
          <a:p>
            <a:pPr eaLnBrk="1" hangingPunct="1">
              <a:lnSpc>
                <a:spcPct val="80000"/>
              </a:lnSpc>
            </a:pPr>
            <a:endParaRPr lang="en-US" sz="2400" dirty="0" smtClean="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Updates</a:t>
            </a:r>
            <a:endParaRPr lang="en-US" dirty="0"/>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smtClean="0"/>
              <a:t>Start with weights = 0</a:t>
            </a:r>
          </a:p>
          <a:p>
            <a:pPr eaLnBrk="1" hangingPunct="1">
              <a:lnSpc>
                <a:spcPct val="90000"/>
              </a:lnSpc>
            </a:pPr>
            <a:r>
              <a:rPr lang="en-US" sz="2400" dirty="0" smtClean="0"/>
              <a:t>For each training instance:</a:t>
            </a:r>
          </a:p>
          <a:p>
            <a:pPr lvl="1" eaLnBrk="1" hangingPunct="1">
              <a:lnSpc>
                <a:spcPct val="90000"/>
              </a:lnSpc>
            </a:pPr>
            <a:r>
              <a:rPr lang="en-US" sz="2400" dirty="0" smtClean="0"/>
              <a:t>Classify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eaLnBrk="1" hangingPunct="1">
              <a:lnSpc>
                <a:spcPct val="90000"/>
              </a:lnSpc>
            </a:pPr>
            <a:r>
              <a:rPr lang="en-US" sz="2400" dirty="0" smtClean="0"/>
              <a:t>If correct (i.e., y=y*), no change!</a:t>
            </a:r>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r>
              <a:rPr lang="en-US" sz="2400" dirty="0" smtClean="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smtClean="0"/>
              <a:t>Start with weights = 0</a:t>
            </a:r>
          </a:p>
          <a:p>
            <a:pPr eaLnBrk="1" hangingPunct="1">
              <a:lnSpc>
                <a:spcPct val="90000"/>
              </a:lnSpc>
            </a:pPr>
            <a:r>
              <a:rPr lang="en-US" sz="2400" dirty="0" smtClean="0"/>
              <a:t>For each training instance:</a:t>
            </a:r>
          </a:p>
          <a:p>
            <a:pPr lvl="1" eaLnBrk="1" hangingPunct="1">
              <a:lnSpc>
                <a:spcPct val="90000"/>
              </a:lnSpc>
            </a:pPr>
            <a:r>
              <a:rPr lang="en-US" sz="2400" dirty="0" smtClean="0"/>
              <a:t>Classify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eaLnBrk="1" hangingPunct="1">
              <a:lnSpc>
                <a:spcPct val="90000"/>
              </a:lnSpc>
            </a:pPr>
            <a:r>
              <a:rPr lang="en-US" sz="2400" dirty="0" smtClean="0"/>
              <a:t>If correct (i.e., y=y*), no change!</a:t>
            </a:r>
          </a:p>
          <a:p>
            <a:pPr lvl="1" eaLnBrk="1" hangingPunct="1">
              <a:lnSpc>
                <a:spcPct val="90000"/>
              </a:lnSpc>
            </a:pPr>
            <a:r>
              <a:rPr lang="en-US" sz="2400" dirty="0" smtClean="0"/>
              <a:t>If wrong: adjust the weight vector by adding or subtracting the feature vector. Subtract if y* is -1.</a:t>
            </a:r>
          </a:p>
          <a:p>
            <a:pPr eaLnBrk="1" hangingPunct="1">
              <a:lnSpc>
                <a:spcPct val="90000"/>
              </a:lnSpc>
            </a:pPr>
            <a:endParaRPr lang="en-US" sz="2400" dirty="0" smtClean="0"/>
          </a:p>
        </p:txBody>
      </p:sp>
      <p:pic>
        <p:nvPicPr>
          <p:cNvPr id="22532" name="Picture 21" descr="txp_fig"/>
          <p:cNvPicPr>
            <a:picLocks noChangeAspect="1"/>
          </p:cNvPicPr>
          <p:nvPr>
            <p:custDataLst>
              <p:tags r:id="rId1"/>
            </p:custDataLst>
          </p:nvPr>
        </p:nvPicPr>
        <p:blipFill>
          <a:blip r:embed="rId8"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9" cstate="print"/>
          <a:srcRect/>
          <a:stretch>
            <a:fillRect/>
          </a:stretch>
        </p:blipFill>
        <p:spPr bwMode="auto">
          <a:xfrm>
            <a:off x="9481647" y="3261099"/>
            <a:ext cx="219075" cy="347662"/>
          </a:xfrm>
          <a:prstGeom prst="rect">
            <a:avLst/>
          </a:prstGeom>
          <a:noFill/>
          <a:ln w="9525">
            <a:noFill/>
            <a:miter lim="800000"/>
            <a:headEnd/>
            <a:tailEnd/>
          </a:ln>
        </p:spPr>
      </p:pic>
      <p:pic>
        <p:nvPicPr>
          <p:cNvPr id="18" name="Picture 17" descr="txp_fig"/>
          <p:cNvPicPr>
            <a:picLocks noChangeAspect="1"/>
          </p:cNvPicPr>
          <p:nvPr>
            <p:custDataLst>
              <p:tags r:id="rId3"/>
            </p:custDataLst>
          </p:nvPr>
        </p:nvPicPr>
        <p:blipFill>
          <a:blip r:embed="rId10" cstate="print"/>
          <a:srcRect/>
          <a:stretch>
            <a:fillRect/>
          </a:stretch>
        </p:blipFill>
        <p:spPr bwMode="auto">
          <a:xfrm>
            <a:off x="2085975" y="5924550"/>
            <a:ext cx="2508250" cy="381000"/>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6881322" y="2614986"/>
            <a:ext cx="730250" cy="384175"/>
          </a:xfrm>
          <a:prstGeom prst="rect">
            <a:avLst/>
          </a:prstGeom>
          <a:noFill/>
          <a:ln w="9525">
            <a:noFill/>
            <a:miter lim="800000"/>
            <a:headEnd/>
            <a:tailEnd/>
          </a:ln>
        </p:spPr>
      </p:pic>
      <p:pic>
        <p:nvPicPr>
          <p:cNvPr id="22537" name="Picture 18" descr="TP_tmp.emf"/>
          <p:cNvPicPr>
            <a:picLocks noChangeAspect="1"/>
          </p:cNvPicPr>
          <p:nvPr>
            <p:custDataLst>
              <p:tags r:id="rId5"/>
            </p:custDataLst>
          </p:nvPr>
        </p:nvPicPr>
        <p:blipFill>
          <a:blip r:embed="rId12" cstate="print"/>
          <a:srcRect/>
          <a:stretch>
            <a:fillRect/>
          </a:stretch>
        </p:blipFill>
        <p:spPr bwMode="auto">
          <a:xfrm>
            <a:off x="1130300" y="2867025"/>
            <a:ext cx="3746500" cy="1019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37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3Blue1Brown</a:t>
            </a:r>
            <a:endParaRPr lang="en-US" dirty="0"/>
          </a:p>
        </p:txBody>
      </p:sp>
      <p:sp>
        <p:nvSpPr>
          <p:cNvPr id="3" name="Content Placeholder 2"/>
          <p:cNvSpPr>
            <a:spLocks noGrp="1"/>
          </p:cNvSpPr>
          <p:nvPr>
            <p:ph idx="1"/>
          </p:nvPr>
        </p:nvSpPr>
        <p:spPr/>
        <p:txBody>
          <a:bodyPr/>
          <a:lstStyle/>
          <a:p>
            <a:r>
              <a:rPr lang="en-US" dirty="0" smtClean="0"/>
              <a:t>Need a refresher on linear algebra topics like vector addition and matrix multiplication?</a:t>
            </a:r>
          </a:p>
          <a:p>
            <a:r>
              <a:rPr lang="en-US" dirty="0" smtClean="0"/>
              <a:t>I recommend the wonderful YouTube series by Grant Sanderson.  His channel is called 3Blue1Brown.</a:t>
            </a:r>
          </a:p>
          <a:p>
            <a:r>
              <a:rPr lang="en-US" dirty="0" smtClean="0"/>
              <a:t>Grant gives intuitive visual tutorials to a ton of math concepts </a:t>
            </a:r>
          </a:p>
          <a:p>
            <a:r>
              <a:rPr lang="en-US" dirty="0" smtClean="0"/>
              <a:t>Here is his “Essence of Linear Algebra” series:</a:t>
            </a:r>
          </a:p>
          <a:p>
            <a:pPr lvl="1"/>
            <a:r>
              <a:rPr lang="en-US" dirty="0">
                <a:hlinkClick r:id="rId2"/>
              </a:rPr>
              <a:t>https://</a:t>
            </a:r>
            <a:r>
              <a:rPr lang="en-US" dirty="0" smtClean="0">
                <a:hlinkClick r:id="rId2"/>
              </a:rPr>
              <a:t>www.youtube.com/playlist?list=PLZHQObOWTQDPD3MizzM2xVFitgF8hE_ab</a:t>
            </a:r>
            <a:r>
              <a:rPr lang="en-US" dirty="0" smtClean="0"/>
              <a:t> </a:t>
            </a:r>
            <a:endParaRPr lang="en-US" dirty="0"/>
          </a:p>
        </p:txBody>
      </p:sp>
    </p:spTree>
    <p:extLst>
      <p:ext uri="{BB962C8B-B14F-4D97-AF65-F5344CB8AC3E}">
        <p14:creationId xmlns:p14="http://schemas.microsoft.com/office/powerpoint/2010/main" val="1305449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Rectangle 2"/>
          <p:cNvSpPr>
            <a:spLocks noGrp="1" noChangeArrowheads="1"/>
          </p:cNvSpPr>
          <p:nvPr>
            <p:ph type="title"/>
          </p:nvPr>
        </p:nvSpPr>
        <p:spPr/>
        <p:txBody>
          <a:bodyPr/>
          <a:lstStyle/>
          <a:p>
            <a:pPr eaLnBrk="1" hangingPunct="1"/>
            <a:r>
              <a:rPr lang="en-US" smtClean="0"/>
              <a:t>Examples: Perceptron</a:t>
            </a:r>
          </a:p>
        </p:txBody>
      </p:sp>
      <p:sp>
        <p:nvSpPr>
          <p:cNvPr id="1035" name="Rectangle 3"/>
          <p:cNvSpPr>
            <a:spLocks noGrp="1" noChangeArrowheads="1"/>
          </p:cNvSpPr>
          <p:nvPr>
            <p:ph idx="1"/>
          </p:nvPr>
        </p:nvSpPr>
        <p:spPr>
          <a:xfrm>
            <a:off x="381000" y="1397001"/>
            <a:ext cx="11404600" cy="4729164"/>
          </a:xfrm>
        </p:spPr>
        <p:txBody>
          <a:bodyPr/>
          <a:lstStyle/>
          <a:p>
            <a:pPr eaLnBrk="1" hangingPunct="1"/>
            <a:r>
              <a:rPr lang="en-US" dirty="0" smtClean="0"/>
              <a:t>Separable Case</a:t>
            </a:r>
          </a:p>
        </p:txBody>
      </p:sp>
      <p:graphicFrame>
        <p:nvGraphicFramePr>
          <p:cNvPr id="1383428" name="Object 4"/>
          <p:cNvGraphicFramePr>
            <a:graphicFrameLocks noChangeAspect="1"/>
          </p:cNvGraphicFramePr>
          <p:nvPr/>
        </p:nvGraphicFramePr>
        <p:xfrm>
          <a:off x="3636963" y="2078038"/>
          <a:ext cx="4791075" cy="3743325"/>
        </p:xfrm>
        <a:graphic>
          <a:graphicData uri="http://schemas.openxmlformats.org/presentationml/2006/ole">
            <mc:AlternateContent xmlns:mc="http://schemas.openxmlformats.org/markup-compatibility/2006">
              <mc:Choice xmlns:v="urn:schemas-microsoft-com:vml" Requires="v">
                <p:oleObj spid="_x0000_s1539" name="Photo Editor Photo" r:id="rId4" imgW="4791744" imgH="3742857" progId="MSPhotoEd.3">
                  <p:embed/>
                </p:oleObj>
              </mc:Choice>
              <mc:Fallback>
                <p:oleObj name="Photo Editor Photo" r:id="rId4" imgW="4791744" imgH="3742857" progId="MSPhotoEd.3">
                  <p:embed/>
                  <p:pic>
                    <p:nvPicPr>
                      <p:cNvPr id="0" name="Object 4"/>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36963" y="2078038"/>
                        <a:ext cx="479107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29" name="Object 5"/>
          <p:cNvGraphicFramePr>
            <a:graphicFrameLocks noChangeAspect="1"/>
          </p:cNvGraphicFramePr>
          <p:nvPr/>
        </p:nvGraphicFramePr>
        <p:xfrm>
          <a:off x="3681413" y="2095500"/>
          <a:ext cx="4752975" cy="3705225"/>
        </p:xfrm>
        <a:graphic>
          <a:graphicData uri="http://schemas.openxmlformats.org/presentationml/2006/ole">
            <mc:AlternateContent xmlns:mc="http://schemas.openxmlformats.org/markup-compatibility/2006">
              <mc:Choice xmlns:v="urn:schemas-microsoft-com:vml" Requires="v">
                <p:oleObj spid="_x0000_s1540" name="Photo Editor Photo" r:id="rId6" imgW="4753639" imgH="3704762" progId="MSPhotoEd.3">
                  <p:embed/>
                </p:oleObj>
              </mc:Choice>
              <mc:Fallback>
                <p:oleObj name="Photo Editor Photo" r:id="rId6" imgW="4753639" imgH="3704762" progId="MSPhotoEd.3">
                  <p:embed/>
                  <p:pic>
                    <p:nvPicPr>
                      <p:cNvPr id="0" name="Object 5"/>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81413" y="2095500"/>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0" name="Object 6"/>
          <p:cNvGraphicFramePr>
            <a:graphicFrameLocks noChangeAspect="1"/>
          </p:cNvGraphicFramePr>
          <p:nvPr/>
        </p:nvGraphicFramePr>
        <p:xfrm>
          <a:off x="3648075" y="2066925"/>
          <a:ext cx="4752975" cy="3781425"/>
        </p:xfrm>
        <a:graphic>
          <a:graphicData uri="http://schemas.openxmlformats.org/presentationml/2006/ole">
            <mc:AlternateContent xmlns:mc="http://schemas.openxmlformats.org/markup-compatibility/2006">
              <mc:Choice xmlns:v="urn:schemas-microsoft-com:vml" Requires="v">
                <p:oleObj spid="_x0000_s1541" name="Photo Editor Photo" r:id="rId8" imgW="4753639" imgH="3780952" progId="MSPhotoEd.3">
                  <p:embed/>
                </p:oleObj>
              </mc:Choice>
              <mc:Fallback>
                <p:oleObj name="Photo Editor Photo" r:id="rId8" imgW="4753639" imgH="3780952" progId="MSPhotoEd.3">
                  <p:embed/>
                  <p:pic>
                    <p:nvPicPr>
                      <p:cNvPr id="0" name="Object 6"/>
                      <p:cNvPicPr>
                        <a:picLocks noChangeAspect="1" noChangeArrowheads="1"/>
                      </p:cNvPicPr>
                      <p:nvPr/>
                    </p:nvPicPr>
                    <p:blipFill>
                      <a:blip r:embed="rId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8075" y="2066925"/>
                        <a:ext cx="4752975" cy="378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1" name="Object 7"/>
          <p:cNvGraphicFramePr>
            <a:graphicFrameLocks noChangeAspect="1"/>
          </p:cNvGraphicFramePr>
          <p:nvPr/>
        </p:nvGraphicFramePr>
        <p:xfrm>
          <a:off x="3552825" y="2101850"/>
          <a:ext cx="4905375" cy="3762375"/>
        </p:xfrm>
        <a:graphic>
          <a:graphicData uri="http://schemas.openxmlformats.org/presentationml/2006/ole">
            <mc:AlternateContent xmlns:mc="http://schemas.openxmlformats.org/markup-compatibility/2006">
              <mc:Choice xmlns:v="urn:schemas-microsoft-com:vml" Requires="v">
                <p:oleObj spid="_x0000_s1542" name="Photo Editor Photo" r:id="rId10" imgW="4904762" imgH="3761905" progId="MSPhotoEd.3">
                  <p:embed/>
                </p:oleObj>
              </mc:Choice>
              <mc:Fallback>
                <p:oleObj name="Photo Editor Photo" r:id="rId10" imgW="4904762" imgH="3761905" progId="MSPhotoEd.3">
                  <p:embed/>
                  <p:pic>
                    <p:nvPicPr>
                      <p:cNvPr id="0" name="Object 7"/>
                      <p:cNvPicPr>
                        <a:picLocks noChangeAspect="1" noChangeArrowheads="1"/>
                      </p:cNvPicPr>
                      <p:nvPr/>
                    </p:nvPicPr>
                    <p:blipFill>
                      <a:blip r:embed="rId11">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52825" y="2101850"/>
                        <a:ext cx="4905375" cy="3762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2" name="Object 8"/>
          <p:cNvGraphicFramePr>
            <a:graphicFrameLocks noChangeAspect="1"/>
          </p:cNvGraphicFramePr>
          <p:nvPr/>
        </p:nvGraphicFramePr>
        <p:xfrm>
          <a:off x="3509963" y="2095500"/>
          <a:ext cx="4943475" cy="3743325"/>
        </p:xfrm>
        <a:graphic>
          <a:graphicData uri="http://schemas.openxmlformats.org/presentationml/2006/ole">
            <mc:AlternateContent xmlns:mc="http://schemas.openxmlformats.org/markup-compatibility/2006">
              <mc:Choice xmlns:v="urn:schemas-microsoft-com:vml" Requires="v">
                <p:oleObj spid="_x0000_s1543" name="Photo Editor Photo" r:id="rId12" imgW="4944165" imgH="3742857" progId="MSPhotoEd.3">
                  <p:embed/>
                </p:oleObj>
              </mc:Choice>
              <mc:Fallback>
                <p:oleObj name="Photo Editor Photo" r:id="rId12" imgW="4944165" imgH="3742857" progId="MSPhotoEd.3">
                  <p:embed/>
                  <p:pic>
                    <p:nvPicPr>
                      <p:cNvPr id="0" name="Object 8"/>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09963" y="2095500"/>
                        <a:ext cx="494347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3" name="Object 9"/>
          <p:cNvGraphicFramePr>
            <a:graphicFrameLocks noChangeAspect="1"/>
          </p:cNvGraphicFramePr>
          <p:nvPr/>
        </p:nvGraphicFramePr>
        <p:xfrm>
          <a:off x="3594100" y="2074863"/>
          <a:ext cx="4848225" cy="3781425"/>
        </p:xfrm>
        <a:graphic>
          <a:graphicData uri="http://schemas.openxmlformats.org/presentationml/2006/ole">
            <mc:AlternateContent xmlns:mc="http://schemas.openxmlformats.org/markup-compatibility/2006">
              <mc:Choice xmlns:v="urn:schemas-microsoft-com:vml" Requires="v">
                <p:oleObj spid="_x0000_s1544" name="Photo Editor Photo" r:id="rId14" imgW="4847619" imgH="3780952" progId="MSPhotoEd.3">
                  <p:embed/>
                </p:oleObj>
              </mc:Choice>
              <mc:Fallback>
                <p:oleObj name="Photo Editor Photo" r:id="rId14" imgW="4847619" imgH="3780952" progId="MSPhotoEd.3">
                  <p:embed/>
                  <p:pic>
                    <p:nvPicPr>
                      <p:cNvPr id="0" name="Object 9"/>
                      <p:cNvPicPr>
                        <a:picLocks noChangeAspect="1" noChangeArrowheads="1"/>
                      </p:cNvPicPr>
                      <p:nvPr/>
                    </p:nvPicPr>
                    <p:blipFill>
                      <a:blip r:embed="rId1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94100" y="2074863"/>
                        <a:ext cx="4848225" cy="378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4" name="Object 10"/>
          <p:cNvGraphicFramePr>
            <a:graphicFrameLocks noChangeAspect="1"/>
          </p:cNvGraphicFramePr>
          <p:nvPr/>
        </p:nvGraphicFramePr>
        <p:xfrm>
          <a:off x="3657600" y="2128838"/>
          <a:ext cx="4714875" cy="3667125"/>
        </p:xfrm>
        <a:graphic>
          <a:graphicData uri="http://schemas.openxmlformats.org/presentationml/2006/ole">
            <mc:AlternateContent xmlns:mc="http://schemas.openxmlformats.org/markup-compatibility/2006">
              <mc:Choice xmlns:v="urn:schemas-microsoft-com:vml" Requires="v">
                <p:oleObj spid="_x0000_s1545" name="Photo Editor Photo" r:id="rId16" imgW="4715533" imgH="3666667" progId="MSPhotoEd.3">
                  <p:embed/>
                </p:oleObj>
              </mc:Choice>
              <mc:Fallback>
                <p:oleObj name="Photo Editor Photo" r:id="rId16" imgW="4715533" imgH="3666667" progId="MSPhotoEd.3">
                  <p:embed/>
                  <p:pic>
                    <p:nvPicPr>
                      <p:cNvPr id="0" name="Object 10"/>
                      <p:cNvPicPr>
                        <a:picLocks noChangeAspect="1" noChangeArrowheads="1"/>
                      </p:cNvPicPr>
                      <p:nvPr/>
                    </p:nvPicPr>
                    <p:blipFill>
                      <a:blip r:embed="rId1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57600" y="2128838"/>
                        <a:ext cx="4714875" cy="3667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5" name="Object 11"/>
          <p:cNvGraphicFramePr>
            <a:graphicFrameLocks noChangeAspect="1"/>
          </p:cNvGraphicFramePr>
          <p:nvPr/>
        </p:nvGraphicFramePr>
        <p:xfrm>
          <a:off x="3640138" y="2073275"/>
          <a:ext cx="4657725" cy="3743325"/>
        </p:xfrm>
        <a:graphic>
          <a:graphicData uri="http://schemas.openxmlformats.org/presentationml/2006/ole">
            <mc:AlternateContent xmlns:mc="http://schemas.openxmlformats.org/markup-compatibility/2006">
              <mc:Choice xmlns:v="urn:schemas-microsoft-com:vml" Requires="v">
                <p:oleObj spid="_x0000_s1546" name="Photo Editor Photo" r:id="rId18" imgW="4657143" imgH="3742857" progId="MSPhotoEd.3">
                  <p:embed/>
                </p:oleObj>
              </mc:Choice>
              <mc:Fallback>
                <p:oleObj name="Photo Editor Photo" r:id="rId18" imgW="4657143" imgH="3742857" progId="MSPhotoEd.3">
                  <p:embed/>
                  <p:pic>
                    <p:nvPicPr>
                      <p:cNvPr id="0" name="Object 11"/>
                      <p:cNvPicPr>
                        <a:picLocks noChangeAspect="1" noChangeArrowheads="1"/>
                      </p:cNvPicPr>
                      <p:nvPr/>
                    </p:nvPicPr>
                    <p:blipFill>
                      <a:blip r:embed="rId1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0138" y="2073275"/>
                        <a:ext cx="465772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42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834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343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834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343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834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343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834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8343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834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343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834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343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3834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smtClean="0"/>
              <a:t>If we have multiple classes:</a:t>
            </a:r>
          </a:p>
          <a:p>
            <a:pPr lvl="1" eaLnBrk="1" hangingPunct="1"/>
            <a:r>
              <a:rPr lang="en-US" sz="2000" dirty="0" smtClean="0"/>
              <a:t>A weight vector for each class:</a:t>
            </a:r>
          </a:p>
          <a:p>
            <a:pPr lvl="1" eaLnBrk="1" hangingPunct="1"/>
            <a:endParaRPr lang="en-US" sz="2000" dirty="0" smtClean="0"/>
          </a:p>
          <a:p>
            <a:pPr lvl="1" eaLnBrk="1" hangingPunct="1"/>
            <a:endParaRPr lang="en-US" sz="2000" dirty="0" smtClean="0"/>
          </a:p>
          <a:p>
            <a:pPr lvl="1" eaLnBrk="1" hangingPunct="1"/>
            <a:r>
              <a:rPr lang="en-US" sz="2000" dirty="0" smtClean="0"/>
              <a:t>Score (activation) of a class y:</a:t>
            </a:r>
          </a:p>
          <a:p>
            <a:pPr lvl="1" eaLnBrk="1" hangingPunct="1"/>
            <a:endParaRPr lang="en-US" sz="2000" dirty="0" smtClean="0"/>
          </a:p>
          <a:p>
            <a:pPr lvl="1" eaLnBrk="1" hangingPunct="1"/>
            <a:endParaRPr lang="en-US" sz="2000" dirty="0" smtClean="0"/>
          </a:p>
          <a:p>
            <a:pPr lvl="1" eaLnBrk="1" hangingPunct="1"/>
            <a:endParaRPr lang="en-US" sz="1100" dirty="0" smtClean="0"/>
          </a:p>
          <a:p>
            <a:pPr lvl="1" eaLnBrk="1" hangingPunct="1"/>
            <a:r>
              <a:rPr lang="en-US" sz="2000" dirty="0" smtClean="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smtClean="0"/>
              <a:t>Start with all weights = 0</a:t>
            </a:r>
          </a:p>
          <a:p>
            <a:pPr eaLnBrk="1" hangingPunct="1">
              <a:lnSpc>
                <a:spcPct val="90000"/>
              </a:lnSpc>
            </a:pPr>
            <a:r>
              <a:rPr lang="en-US" sz="2400" dirty="0" smtClean="0"/>
              <a:t>Pick up training examples one by one</a:t>
            </a:r>
          </a:p>
          <a:p>
            <a:pPr eaLnBrk="1" hangingPunct="1">
              <a:lnSpc>
                <a:spcPct val="90000"/>
              </a:lnSpc>
            </a:pPr>
            <a:r>
              <a:rPr lang="en-US" sz="2400" dirty="0" smtClean="0"/>
              <a:t>Predict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r>
              <a:rPr lang="en-US" sz="2400" dirty="0" smtClean="0"/>
              <a:t>If correct, no change!</a:t>
            </a:r>
          </a:p>
          <a:p>
            <a:pPr eaLnBrk="1" hangingPunct="1">
              <a:lnSpc>
                <a:spcPct val="90000"/>
              </a:lnSpc>
            </a:pPr>
            <a:r>
              <a:rPr lang="en-US" sz="2400" dirty="0" smtClean="0"/>
              <a:t>If wrong: lower score of wrong answer, raise score of right answer</a:t>
            </a:r>
          </a:p>
          <a:p>
            <a:pPr eaLnBrk="1" hangingPunct="1">
              <a:lnSpc>
                <a:spcPct val="90000"/>
              </a:lnSpc>
            </a:pPr>
            <a:endParaRPr lang="en-US" sz="2400" dirty="0" smtClean="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smtClean="0"/>
              <a:t>Separability</a:t>
            </a:r>
            <a:r>
              <a:rPr lang="en-US" sz="2400" dirty="0" smtClean="0"/>
              <a:t>: true if some parameters get the training set perfectly correct</a:t>
            </a:r>
          </a:p>
          <a:p>
            <a:pPr eaLnBrk="1" hangingPunct="1">
              <a:lnSpc>
                <a:spcPct val="90000"/>
              </a:lnSpc>
            </a:pPr>
            <a:endParaRPr lang="en-US" sz="2400" dirty="0" smtClean="0"/>
          </a:p>
          <a:p>
            <a:pPr eaLnBrk="1" hangingPunct="1">
              <a:lnSpc>
                <a:spcPct val="90000"/>
              </a:lnSpc>
            </a:pPr>
            <a:r>
              <a:rPr lang="en-US" sz="2400" dirty="0" smtClean="0"/>
              <a:t>Convergence: if the training is separable, </a:t>
            </a:r>
            <a:r>
              <a:rPr lang="en-US" sz="2400" dirty="0" err="1" smtClean="0"/>
              <a:t>perceptron</a:t>
            </a:r>
            <a:r>
              <a:rPr lang="en-US" sz="2400" dirty="0" smtClean="0"/>
              <a:t> will eventually converge (binary case)</a:t>
            </a:r>
          </a:p>
          <a:p>
            <a:pPr eaLnBrk="1" hangingPunct="1">
              <a:lnSpc>
                <a:spcPct val="90000"/>
              </a:lnSpc>
            </a:pPr>
            <a:endParaRPr lang="en-US" sz="2400" dirty="0" smtClean="0"/>
          </a:p>
          <a:p>
            <a:pPr eaLnBrk="1" hangingPunct="1">
              <a:lnSpc>
                <a:spcPct val="90000"/>
              </a:lnSpc>
            </a:pPr>
            <a:r>
              <a:rPr lang="en-US" sz="2400" dirty="0" smtClean="0"/>
              <a:t>Mistake Bound: the maximum number of mistakes (binary case) related to the </a:t>
            </a:r>
            <a:r>
              <a:rPr lang="en-US" sz="2400" i="1" dirty="0" smtClean="0"/>
              <a:t>margin</a:t>
            </a:r>
            <a:r>
              <a:rPr lang="en-US" sz="2400" dirty="0" smtClean="0"/>
              <a:t> or degree of </a:t>
            </a:r>
            <a:r>
              <a:rPr lang="en-US" sz="2400" dirty="0" err="1" smtClean="0"/>
              <a:t>separability</a:t>
            </a:r>
            <a:endParaRPr lang="en-US" sz="2400" i="1" dirty="0" smtClean="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smtClean="0"/>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smtClean="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3272" name="Photo Editor Photo" r:id="rId3" imgW="4753639" imgH="3704762" progId="MSPhotoEd.3">
                  <p:embed/>
                </p:oleObj>
              </mc:Choice>
              <mc:Fallback>
                <p:oleObj name="Photo Editor Photo" r:id="rId3" imgW="4753639" imgH="3704762" progId="MSPhotoEd.3">
                  <p:embed/>
                  <p:pic>
                    <p:nvPicPr>
                      <p:cNvPr id="0"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3273" name="Photo Editor Photo" r:id="rId5" imgW="4828571" imgH="3723810" progId="MSPhotoEd.3">
                  <p:embed/>
                </p:oleObj>
              </mc:Choice>
              <mc:Fallback>
                <p:oleObj name="Photo Editor Photo" r:id="rId5" imgW="4828571" imgH="3723810" progId="MSPhotoEd.3">
                  <p:embed/>
                  <p:pic>
                    <p:nvPicPr>
                      <p:cNvPr id="0"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3274" name="Photo Editor Photo" r:id="rId7" imgW="4715533" imgH="3723810" progId="MSPhotoEd.3">
                  <p:embed/>
                </p:oleObj>
              </mc:Choice>
              <mc:Fallback>
                <p:oleObj name="Photo Editor Photo" r:id="rId7" imgW="4715533" imgH="3723810" progId="MSPhotoEd.3">
                  <p:embed/>
                  <p:pic>
                    <p:nvPicPr>
                      <p:cNvPr id="0"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Classification</a:t>
            </a:r>
            <a:endParaRPr lang="en-US" dirty="0"/>
          </a:p>
        </p:txBody>
      </p:sp>
      <p:sp>
        <p:nvSpPr>
          <p:cNvPr id="3" name="Content Placeholder 2"/>
          <p:cNvSpPr>
            <a:spLocks noGrp="1"/>
          </p:cNvSpPr>
          <p:nvPr>
            <p:ph idx="1"/>
          </p:nvPr>
        </p:nvSpPr>
        <p:spPr>
          <a:xfrm>
            <a:off x="406400" y="1397001"/>
            <a:ext cx="5689600" cy="4729164"/>
          </a:xfrm>
        </p:spPr>
        <p:txBody>
          <a:bodyPr/>
          <a:lstStyle/>
          <a:p>
            <a:r>
              <a:rPr lang="en-US" sz="2800" dirty="0" smtClean="0"/>
              <a:t>Model-based approach</a:t>
            </a:r>
          </a:p>
          <a:p>
            <a:pPr lvl="1"/>
            <a:r>
              <a:rPr lang="en-US" sz="2400" dirty="0" smtClean="0"/>
              <a:t>Build a model (e.g. Bayes’ net) where both the label and features are random variables</a:t>
            </a:r>
          </a:p>
          <a:p>
            <a:pPr lvl="1"/>
            <a:r>
              <a:rPr lang="en-US" sz="2400" dirty="0" smtClean="0"/>
              <a:t>Instantiate any observed features</a:t>
            </a:r>
          </a:p>
          <a:p>
            <a:pPr lvl="1"/>
            <a:r>
              <a:rPr lang="en-US" sz="2400" dirty="0" smtClean="0"/>
              <a:t>Query for the distribution of the label conditioned on the features</a:t>
            </a:r>
          </a:p>
          <a:p>
            <a:pPr lvl="4"/>
            <a:endParaRPr lang="en-US" dirty="0" smtClean="0"/>
          </a:p>
          <a:p>
            <a:r>
              <a:rPr lang="en-US" sz="2800" dirty="0" smtClean="0"/>
              <a:t>Challenges</a:t>
            </a:r>
          </a:p>
          <a:p>
            <a:pPr lvl="1"/>
            <a:r>
              <a:rPr lang="en-US" sz="2400" dirty="0" smtClean="0"/>
              <a:t>What structure should the BN have?</a:t>
            </a:r>
          </a:p>
          <a:p>
            <a:pPr lvl="1"/>
            <a:r>
              <a:rPr lang="en-US" sz="2400" dirty="0" smtClean="0"/>
              <a:t>How should we learn its parameters?</a:t>
            </a:r>
            <a:endParaRPr lang="en-US" dirty="0" smtClean="0"/>
          </a:p>
          <a:p>
            <a:pPr lvl="1"/>
            <a:endParaRPr lang="en-US" sz="2400" dirty="0" smtClean="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the </a:t>
            </a:r>
            <a:r>
              <a:rPr lang="en-US" dirty="0" err="1" smtClean="0"/>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Problems with the Perceptron</a:t>
            </a:r>
          </a:p>
        </p:txBody>
      </p:sp>
      <p:sp>
        <p:nvSpPr>
          <p:cNvPr id="1357827" name="Rectangle 3"/>
          <p:cNvSpPr>
            <a:spLocks noGrp="1" noChangeArrowheads="1"/>
          </p:cNvSpPr>
          <p:nvPr>
            <p:ph idx="1"/>
          </p:nvPr>
        </p:nvSpPr>
        <p:spPr>
          <a:xfrm>
            <a:off x="304800" y="1600200"/>
            <a:ext cx="4953000" cy="4800600"/>
          </a:xfrm>
        </p:spPr>
        <p:txBody>
          <a:bodyPr/>
          <a:lstStyle/>
          <a:p>
            <a:pPr eaLnBrk="1" hangingPunct="1">
              <a:lnSpc>
                <a:spcPct val="80000"/>
              </a:lnSpc>
            </a:pPr>
            <a:r>
              <a:rPr lang="en-US" sz="2400" dirty="0" smtClean="0"/>
              <a:t>Noise: if the data isn’t separable, weights might thrash</a:t>
            </a:r>
          </a:p>
          <a:p>
            <a:pPr lvl="1" eaLnBrk="1" hangingPunct="1">
              <a:lnSpc>
                <a:spcPct val="80000"/>
              </a:lnSpc>
            </a:pPr>
            <a:r>
              <a:rPr lang="en-US" sz="2000" dirty="0" smtClean="0"/>
              <a:t>Averaging weight vectors over time can help (averaged perceptron)</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r>
              <a:rPr lang="en-US" sz="2400" dirty="0" smtClean="0"/>
              <a:t>Mediocre generalization: finds a “barely” separating solution</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Overtraining: test / held-out accuracy usually rises, then falls</a:t>
            </a:r>
          </a:p>
          <a:p>
            <a:pPr lvl="1" eaLnBrk="1" hangingPunct="1">
              <a:lnSpc>
                <a:spcPct val="80000"/>
              </a:lnSpc>
            </a:pPr>
            <a:r>
              <a:rPr lang="en-US" sz="2000" dirty="0" smtClean="0"/>
              <a:t>Overtraining is a kind of </a:t>
            </a:r>
            <a:r>
              <a:rPr lang="en-US" sz="2000" dirty="0" err="1" smtClean="0"/>
              <a:t>overfitting</a:t>
            </a:r>
            <a:endParaRPr lang="en-US" sz="2000" dirty="0" smtClean="0"/>
          </a:p>
          <a:p>
            <a:pPr eaLnBrk="1" hangingPunct="1">
              <a:lnSpc>
                <a:spcPct val="80000"/>
              </a:lnSpc>
            </a:pPr>
            <a:endParaRPr lang="en-US" sz="2400" dirty="0" smtClean="0"/>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smtClean="0"/>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smtClean="0"/>
              <a:t>Idea: adjust the weight update to mitigate these effects</a:t>
            </a:r>
          </a:p>
          <a:p>
            <a:pPr lvl="1" eaLnBrk="1" hangingPunct="1"/>
            <a:endParaRPr lang="en-US" sz="2000" dirty="0" smtClean="0"/>
          </a:p>
          <a:p>
            <a:pPr eaLnBrk="1" hangingPunct="1"/>
            <a:r>
              <a:rPr lang="en-US" sz="2000" dirty="0" smtClean="0"/>
              <a:t>MIRA*: choose an update size that fixes the current mistake…</a:t>
            </a:r>
          </a:p>
          <a:p>
            <a:pPr eaLnBrk="1" hangingPunct="1"/>
            <a:r>
              <a:rPr lang="en-US" sz="2000" dirty="0" smtClean="0"/>
              <a:t>… but, minimizes the change to w</a:t>
            </a:r>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r>
              <a:rPr lang="en-US" sz="2000" dirty="0" smtClean="0"/>
              <a:t>The +1 helps to generalize</a:t>
            </a:r>
          </a:p>
        </p:txBody>
      </p:sp>
      <p:pic>
        <p:nvPicPr>
          <p:cNvPr id="37" name="Picture 36" descr="txp_fig"/>
          <p:cNvPicPr>
            <a:picLocks noChangeAspect="1"/>
          </p:cNvPicPr>
          <p:nvPr>
            <p:custDataLst>
              <p:tags r:id="rId1"/>
            </p:custDataLst>
          </p:nvPr>
        </p:nvPicPr>
        <p:blipFill>
          <a:blip r:embed="rId12"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3" cstate="print"/>
          <a:srcRect/>
          <a:stretch>
            <a:fillRect/>
          </a:stretch>
        </p:blipFill>
        <p:spPr bwMode="auto">
          <a:xfrm>
            <a:off x="7423150" y="4673600"/>
            <a:ext cx="3930650" cy="646113"/>
          </a:xfrm>
          <a:prstGeom prst="rect">
            <a:avLst/>
          </a:prstGeom>
          <a:noFill/>
          <a:ln w="9525">
            <a:noFill/>
            <a:miter lim="800000"/>
            <a:headEnd/>
            <a:tailEnd/>
          </a:ln>
        </p:spPr>
      </p:pic>
      <p:pic>
        <p:nvPicPr>
          <p:cNvPr id="11" name="Picture 10" descr="txp_fig"/>
          <p:cNvPicPr>
            <a:picLocks noChangeAspect="1"/>
          </p:cNvPicPr>
          <p:nvPr>
            <p:custDataLst>
              <p:tags r:id="rId3"/>
            </p:custDataLst>
          </p:nvPr>
        </p:nvPicPr>
        <p:blipFill>
          <a:blip r:embed="rId14" cstate="print"/>
          <a:srcRect/>
          <a:stretch>
            <a:fillRect/>
          </a:stretch>
        </p:blipFill>
        <p:spPr bwMode="auto">
          <a:xfrm>
            <a:off x="1154112" y="4745038"/>
            <a:ext cx="4027488" cy="398462"/>
          </a:xfrm>
          <a:prstGeom prst="rect">
            <a:avLst/>
          </a:prstGeom>
          <a:noFill/>
          <a:ln w="9525">
            <a:noFill/>
            <a:miter lim="800000"/>
            <a:headEnd/>
            <a:tailEnd/>
          </a:ln>
        </p:spPr>
      </p:pic>
      <p:pic>
        <p:nvPicPr>
          <p:cNvPr id="38" name="Picture 37" descr="txp_fig"/>
          <p:cNvPicPr>
            <a:picLocks noChangeAspect="1"/>
          </p:cNvPicPr>
          <p:nvPr>
            <p:custDataLst>
              <p:tags r:id="rId4"/>
            </p:custDataLst>
          </p:nvPr>
        </p:nvPicPr>
        <p:blipFill>
          <a:blip r:embed="rId15" cstate="print"/>
          <a:srcRect/>
          <a:stretch>
            <a:fillRect/>
          </a:stretch>
        </p:blipFill>
        <p:spPr bwMode="auto">
          <a:xfrm>
            <a:off x="7710488" y="6029325"/>
            <a:ext cx="3246437" cy="492125"/>
          </a:xfrm>
          <a:prstGeom prst="rect">
            <a:avLst/>
          </a:prstGeom>
          <a:noFill/>
          <a:ln w="9525">
            <a:noFill/>
            <a:miter lim="800000"/>
            <a:headEnd/>
            <a:tailEnd/>
          </a:ln>
        </p:spPr>
      </p:pic>
      <p:pic>
        <p:nvPicPr>
          <p:cNvPr id="10" name="Picture 9" descr="txp_fig"/>
          <p:cNvPicPr>
            <a:picLocks noChangeAspect="1"/>
          </p:cNvPicPr>
          <p:nvPr>
            <p:custDataLst>
              <p:tags r:id="rId5"/>
            </p:custDataLst>
          </p:nvPr>
        </p:nvPicPr>
        <p:blipFill>
          <a:blip r:embed="rId16" cstate="print"/>
          <a:srcRect/>
          <a:stretch>
            <a:fillRect/>
          </a:stretch>
        </p:blipFill>
        <p:spPr bwMode="auto">
          <a:xfrm>
            <a:off x="1382712" y="3581400"/>
            <a:ext cx="3492500" cy="881063"/>
          </a:xfrm>
          <a:prstGeom prst="rect">
            <a:avLst/>
          </a:prstGeom>
          <a:noFill/>
          <a:ln w="9525">
            <a:noFill/>
            <a:miter lim="800000"/>
            <a:headEnd/>
            <a:tailEnd/>
          </a:ln>
        </p:spPr>
      </p:pic>
      <p:sp>
        <p:nvSpPr>
          <p:cNvPr id="12" name="TextBox 11"/>
          <p:cNvSpPr txBox="1">
            <a:spLocks noChangeArrowheads="1"/>
          </p:cNvSpPr>
          <p:nvPr/>
        </p:nvSpPr>
        <p:spPr bwMode="auto">
          <a:xfrm>
            <a:off x="228600" y="6400800"/>
            <a:ext cx="3550446" cy="369332"/>
          </a:xfrm>
          <a:prstGeom prst="rect">
            <a:avLst/>
          </a:prstGeom>
          <a:noFill/>
          <a:ln w="9525">
            <a:noFill/>
            <a:miter lim="800000"/>
            <a:headEnd/>
            <a:tailEnd/>
          </a:ln>
        </p:spPr>
        <p:txBody>
          <a:bodyPr wrap="none">
            <a:spAutoFit/>
          </a:bodyPr>
          <a:lstStyle/>
          <a:p>
            <a:r>
              <a:rPr lang="en-US" dirty="0">
                <a:latin typeface="Calibri"/>
                <a:cs typeface="Calibri"/>
              </a:rPr>
              <a:t>* Margin Infused Relaxed Algorithm</a:t>
            </a:r>
          </a:p>
        </p:txBody>
      </p:sp>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6"/>
              </p:custDataLst>
            </p:nvPr>
          </p:nvPicPr>
          <p:blipFill>
            <a:blip r:embed="rId17"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7"/>
              </p:custDataLst>
            </p:nvPr>
          </p:nvPicPr>
          <p:blipFill>
            <a:blip r:embed="rId18"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8"/>
              </p:custDataLst>
            </p:nvPr>
          </p:nvPicPr>
          <p:blipFill>
            <a:blip r:embed="rId19"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9"/>
              </p:custDataLst>
            </p:nvPr>
          </p:nvPicPr>
          <p:blipFill>
            <a:blip r:embed="rId20"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67800" y="2971800"/>
            <a:ext cx="1447800" cy="2133600"/>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99" name="Title 1"/>
          <p:cNvSpPr>
            <a:spLocks noGrp="1"/>
          </p:cNvSpPr>
          <p:nvPr>
            <p:ph type="title"/>
          </p:nvPr>
        </p:nvSpPr>
        <p:spPr/>
        <p:txBody>
          <a:bodyPr/>
          <a:lstStyle/>
          <a:p>
            <a:pPr eaLnBrk="1" hangingPunct="1"/>
            <a:r>
              <a:rPr lang="en-US" smtClean="0"/>
              <a:t>Minimum Correcting Update</a:t>
            </a:r>
          </a:p>
        </p:txBody>
      </p:sp>
      <p:pic>
        <p:nvPicPr>
          <p:cNvPr id="24" name="Picture 23" descr="txp_fig"/>
          <p:cNvPicPr>
            <a:picLocks noChangeAspect="1"/>
          </p:cNvPicPr>
          <p:nvPr>
            <p:custDataLst>
              <p:tags r:id="rId1"/>
            </p:custDataLst>
          </p:nvPr>
        </p:nvPicPr>
        <p:blipFill>
          <a:blip r:embed="rId13" cstate="print"/>
          <a:srcRect/>
          <a:stretch>
            <a:fillRect/>
          </a:stretch>
        </p:blipFill>
        <p:spPr bwMode="auto">
          <a:xfrm>
            <a:off x="1674812" y="1371600"/>
            <a:ext cx="2898775" cy="731838"/>
          </a:xfrm>
          <a:prstGeom prst="rect">
            <a:avLst/>
          </a:prstGeom>
          <a:noFill/>
          <a:ln w="9525">
            <a:noFill/>
            <a:miter lim="800000"/>
            <a:headEnd/>
            <a:tailEnd/>
          </a:ln>
        </p:spPr>
      </p:pic>
      <p:pic>
        <p:nvPicPr>
          <p:cNvPr id="26" name="Picture 25" descr="txp_fig"/>
          <p:cNvPicPr>
            <a:picLocks noChangeAspect="1"/>
          </p:cNvPicPr>
          <p:nvPr>
            <p:custDataLst>
              <p:tags r:id="rId2"/>
            </p:custDataLst>
          </p:nvPr>
        </p:nvPicPr>
        <p:blipFill>
          <a:blip r:embed="rId14" cstate="print"/>
          <a:srcRect/>
          <a:stretch>
            <a:fillRect/>
          </a:stretch>
        </p:blipFill>
        <p:spPr bwMode="auto">
          <a:xfrm>
            <a:off x="1973262" y="2227263"/>
            <a:ext cx="2584450" cy="330200"/>
          </a:xfrm>
          <a:prstGeom prst="rect">
            <a:avLst/>
          </a:prstGeom>
          <a:noFill/>
          <a:ln w="9525">
            <a:noFill/>
            <a:miter lim="800000"/>
            <a:headEnd/>
            <a:tailEnd/>
          </a:ln>
        </p:spPr>
      </p:pic>
      <p:pic>
        <p:nvPicPr>
          <p:cNvPr id="48" name="Picture 47" descr="txp_fig"/>
          <p:cNvPicPr>
            <a:picLocks noChangeAspect="1"/>
          </p:cNvPicPr>
          <p:nvPr>
            <p:custDataLst>
              <p:tags r:id="rId3"/>
            </p:custDataLst>
          </p:nvPr>
        </p:nvPicPr>
        <p:blipFill>
          <a:blip r:embed="rId15" cstate="print"/>
          <a:srcRect/>
          <a:stretch>
            <a:fillRect/>
          </a:stretch>
        </p:blipFill>
        <p:spPr bwMode="auto">
          <a:xfrm>
            <a:off x="2459037" y="3352800"/>
            <a:ext cx="1492250" cy="444500"/>
          </a:xfrm>
          <a:prstGeom prst="rect">
            <a:avLst/>
          </a:prstGeom>
          <a:noFill/>
          <a:ln w="9525">
            <a:noFill/>
            <a:miter lim="800000"/>
            <a:headEnd/>
            <a:tailEnd/>
          </a:ln>
        </p:spPr>
      </p:pic>
      <p:pic>
        <p:nvPicPr>
          <p:cNvPr id="29703" name="Picture 28" descr="txp_fig"/>
          <p:cNvPicPr>
            <a:picLocks noChangeAspect="1"/>
          </p:cNvPicPr>
          <p:nvPr>
            <p:custDataLst>
              <p:tags r:id="rId4"/>
            </p:custDataLst>
          </p:nvPr>
        </p:nvPicPr>
        <p:blipFill>
          <a:blip r:embed="rId16" cstate="print"/>
          <a:srcRect/>
          <a:stretch>
            <a:fillRect/>
          </a:stretch>
        </p:blipFill>
        <p:spPr bwMode="auto">
          <a:xfrm>
            <a:off x="7246938" y="1447800"/>
            <a:ext cx="2914650" cy="492125"/>
          </a:xfrm>
          <a:prstGeom prst="rect">
            <a:avLst/>
          </a:prstGeom>
          <a:noFill/>
          <a:ln w="9525">
            <a:noFill/>
            <a:miter lim="800000"/>
            <a:headEnd/>
            <a:tailEnd/>
          </a:ln>
        </p:spPr>
      </p:pic>
      <p:pic>
        <p:nvPicPr>
          <p:cNvPr id="29704" name="Picture 27" descr="txp_fig"/>
          <p:cNvPicPr>
            <a:picLocks noChangeAspect="1"/>
          </p:cNvPicPr>
          <p:nvPr>
            <p:custDataLst>
              <p:tags r:id="rId5"/>
            </p:custDataLst>
          </p:nvPr>
        </p:nvPicPr>
        <p:blipFill>
          <a:blip r:embed="rId17" cstate="print"/>
          <a:srcRect/>
          <a:stretch>
            <a:fillRect/>
          </a:stretch>
        </p:blipFill>
        <p:spPr bwMode="auto">
          <a:xfrm>
            <a:off x="7135813" y="1981200"/>
            <a:ext cx="3243262" cy="492125"/>
          </a:xfrm>
          <a:prstGeom prst="rect">
            <a:avLst/>
          </a:prstGeom>
          <a:noFill/>
          <a:ln w="9525">
            <a:noFill/>
            <a:miter lim="800000"/>
            <a:headEnd/>
            <a:tailEnd/>
          </a:ln>
        </p:spPr>
      </p:pic>
      <p:sp>
        <p:nvSpPr>
          <p:cNvPr id="14" name="Rectangle 13"/>
          <p:cNvSpPr/>
          <p:nvPr/>
        </p:nvSpPr>
        <p:spPr>
          <a:xfrm>
            <a:off x="7010400" y="1371600"/>
            <a:ext cx="34290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922587" y="27432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0" name="Picture 29" descr="txp_fig"/>
          <p:cNvPicPr>
            <a:picLocks noChangeAspect="1"/>
          </p:cNvPicPr>
          <p:nvPr>
            <p:custDataLst>
              <p:tags r:id="rId6"/>
            </p:custDataLst>
          </p:nvPr>
        </p:nvPicPr>
        <p:blipFill>
          <a:blip r:embed="rId14" cstate="print"/>
          <a:srcRect/>
          <a:stretch>
            <a:fillRect/>
          </a:stretch>
        </p:blipFill>
        <p:spPr bwMode="auto">
          <a:xfrm>
            <a:off x="1897062" y="3962400"/>
            <a:ext cx="2584450" cy="330200"/>
          </a:xfrm>
          <a:prstGeom prst="rect">
            <a:avLst/>
          </a:prstGeom>
          <a:noFill/>
          <a:ln w="9525">
            <a:noFill/>
            <a:miter lim="800000"/>
            <a:headEnd/>
            <a:tailEnd/>
          </a:ln>
        </p:spPr>
      </p:pic>
      <p:sp>
        <p:nvSpPr>
          <p:cNvPr id="19" name="TextBox 18"/>
          <p:cNvSpPr txBox="1">
            <a:spLocks noChangeArrowheads="1"/>
          </p:cNvSpPr>
          <p:nvPr/>
        </p:nvSpPr>
        <p:spPr bwMode="auto">
          <a:xfrm>
            <a:off x="7086600" y="5491163"/>
            <a:ext cx="3581400" cy="1138237"/>
          </a:xfrm>
          <a:prstGeom prst="rect">
            <a:avLst/>
          </a:prstGeom>
          <a:noFill/>
          <a:ln w="9525">
            <a:noFill/>
            <a:miter lim="800000"/>
            <a:headEnd/>
            <a:tailEnd/>
          </a:ln>
        </p:spPr>
        <p:txBody>
          <a:bodyPr>
            <a:spAutoFit/>
          </a:bodyPr>
          <a:lstStyle/>
          <a:p>
            <a:r>
              <a:rPr lang="en-US" sz="2000" dirty="0">
                <a:latin typeface="Calibri"/>
                <a:cs typeface="Calibri"/>
              </a:rPr>
              <a:t>min not </a:t>
            </a:r>
            <a:r>
              <a:rPr lang="en-US" sz="2800" dirty="0">
                <a:latin typeface="Calibri"/>
                <a:cs typeface="Calibri"/>
                <a:sym typeface="Symbol" pitchFamily="18" charset="2"/>
              </a:rPr>
              <a:t></a:t>
            </a:r>
            <a:r>
              <a:rPr lang="en-US" sz="2000" dirty="0">
                <a:latin typeface="Calibri"/>
                <a:cs typeface="Calibri"/>
                <a:sym typeface="Symbol" pitchFamily="18" charset="2"/>
              </a:rPr>
              <a:t>=0, or would not have made an error, so min will be where equality holds</a:t>
            </a:r>
            <a:endParaRPr lang="en-US" sz="2000" dirty="0">
              <a:latin typeface="Calibri"/>
              <a:cs typeface="Calibri"/>
            </a:endParaRPr>
          </a:p>
        </p:txBody>
      </p:sp>
      <p:cxnSp>
        <p:nvCxnSpPr>
          <p:cNvPr id="25" name="Straight Connector 24"/>
          <p:cNvCxnSpPr/>
          <p:nvPr/>
        </p:nvCxnSpPr>
        <p:spPr>
          <a:xfrm rot="5400000" flipH="1" flipV="1">
            <a:off x="8000207" y="4037806"/>
            <a:ext cx="21336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9128125" y="3810000"/>
            <a:ext cx="1493838" cy="1235075"/>
          </a:xfrm>
          <a:prstGeom prst="rect">
            <a:avLst/>
          </a:prstGeom>
          <a:noFill/>
          <a:ln w="9525">
            <a:noFill/>
            <a:miter lim="800000"/>
            <a:headEnd/>
            <a:tailEnd/>
          </a:ln>
        </p:spPr>
      </p:pic>
      <p:grpSp>
        <p:nvGrpSpPr>
          <p:cNvPr id="2" name="Group 51"/>
          <p:cNvGrpSpPr>
            <a:grpSpLocks/>
          </p:cNvGrpSpPr>
          <p:nvPr/>
        </p:nvGrpSpPr>
        <p:grpSpPr bwMode="auto">
          <a:xfrm>
            <a:off x="6400800" y="2895600"/>
            <a:ext cx="3733800" cy="2559050"/>
            <a:chOff x="4572000" y="2971800"/>
            <a:chExt cx="3733800" cy="2559247"/>
          </a:xfrm>
        </p:grpSpPr>
        <p:cxnSp>
          <p:nvCxnSpPr>
            <p:cNvPr id="22" name="Straight Connector 21"/>
            <p:cNvCxnSpPr/>
            <p:nvPr/>
          </p:nvCxnSpPr>
          <p:spPr>
            <a:xfrm>
              <a:off x="5562600" y="5181770"/>
              <a:ext cx="2743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flipV="1">
              <a:off x="5256925" y="4114094"/>
              <a:ext cx="2133764"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4724400" y="3100398"/>
              <a:ext cx="3160713" cy="2084547"/>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9718" name="Picture 28" descr="txp_fig"/>
            <p:cNvPicPr>
              <a:picLocks noChangeAspect="1"/>
            </p:cNvPicPr>
            <p:nvPr>
              <p:custDataLst>
                <p:tags r:id="rId10"/>
              </p:custDataLst>
            </p:nvPr>
          </p:nvPicPr>
          <p:blipFill>
            <a:blip r:embed="rId19" cstate="print"/>
            <a:srcRect/>
            <a:stretch>
              <a:fillRect/>
            </a:stretch>
          </p:blipFill>
          <p:spPr bwMode="auto">
            <a:xfrm>
              <a:off x="5867400" y="5257800"/>
              <a:ext cx="983689" cy="273247"/>
            </a:xfrm>
            <a:prstGeom prst="rect">
              <a:avLst/>
            </a:prstGeom>
            <a:noFill/>
            <a:ln w="9525">
              <a:noFill/>
              <a:miter lim="800000"/>
              <a:headEnd/>
              <a:tailEnd/>
            </a:ln>
          </p:spPr>
        </p:pic>
        <p:sp>
          <p:nvSpPr>
            <p:cNvPr id="33" name="Rectangle 32"/>
            <p:cNvSpPr/>
            <p:nvPr/>
          </p:nvSpPr>
          <p:spPr>
            <a:xfrm>
              <a:off x="4572000" y="2971800"/>
              <a:ext cx="990600" cy="2133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Down Arrow 35"/>
          <p:cNvSpPr/>
          <p:nvPr/>
        </p:nvSpPr>
        <p:spPr>
          <a:xfrm>
            <a:off x="2922587" y="45720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1" name="Picture 30" descr="txp_fig"/>
          <p:cNvPicPr>
            <a:picLocks noChangeAspect="1"/>
          </p:cNvPicPr>
          <p:nvPr>
            <p:custDataLst>
              <p:tags r:id="rId8"/>
            </p:custDataLst>
          </p:nvPr>
        </p:nvPicPr>
        <p:blipFill>
          <a:blip r:embed="rId20" cstate="print"/>
          <a:srcRect/>
          <a:stretch>
            <a:fillRect/>
          </a:stretch>
        </p:blipFill>
        <p:spPr bwMode="auto">
          <a:xfrm>
            <a:off x="1295400" y="5257800"/>
            <a:ext cx="4621212" cy="387350"/>
          </a:xfrm>
          <a:prstGeom prst="rect">
            <a:avLst/>
          </a:prstGeom>
          <a:noFill/>
          <a:ln w="9525">
            <a:noFill/>
            <a:miter lim="800000"/>
            <a:headEnd/>
            <a:tailEnd/>
          </a:ln>
        </p:spPr>
      </p:pic>
      <p:pic>
        <p:nvPicPr>
          <p:cNvPr id="32" name="Picture 31" descr="txp_fig"/>
          <p:cNvPicPr>
            <a:picLocks noChangeAspect="1"/>
          </p:cNvPicPr>
          <p:nvPr>
            <p:custDataLst>
              <p:tags r:id="rId9"/>
            </p:custDataLst>
          </p:nvPr>
        </p:nvPicPr>
        <p:blipFill>
          <a:blip r:embed="rId21" cstate="print"/>
          <a:srcRect/>
          <a:stretch>
            <a:fillRect/>
          </a:stretch>
        </p:blipFill>
        <p:spPr bwMode="auto">
          <a:xfrm>
            <a:off x="2063750" y="5849938"/>
            <a:ext cx="3082925" cy="7604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7" grpId="0" animBg="1"/>
      <p:bldP spid="19" grpId="0"/>
      <p:bldP spid="3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smtClean="0"/>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smtClean="0"/>
              <a:t>In practice, it’s also bad to make updates that are too large</a:t>
            </a:r>
          </a:p>
          <a:p>
            <a:pPr lvl="1" eaLnBrk="1" hangingPunct="1"/>
            <a:r>
              <a:rPr lang="en-US" sz="2000" dirty="0" smtClean="0"/>
              <a:t>Example may be labeled incorrectly</a:t>
            </a:r>
          </a:p>
          <a:p>
            <a:pPr lvl="1" eaLnBrk="1" hangingPunct="1"/>
            <a:r>
              <a:rPr lang="en-US" sz="2000" dirty="0" smtClean="0"/>
              <a:t>You may not have enough features</a:t>
            </a:r>
          </a:p>
          <a:p>
            <a:pPr lvl="1" eaLnBrk="1" hangingPunct="1"/>
            <a:r>
              <a:rPr lang="en-US" sz="2000" dirty="0" smtClean="0"/>
              <a:t>Solution: cap the maximum possible value of </a:t>
            </a:r>
            <a:r>
              <a:rPr lang="en-US" sz="2000" dirty="0" smtClean="0">
                <a:sym typeface="Symbol" pitchFamily="18" charset="2"/>
              </a:rPr>
              <a:t> with some constant C</a:t>
            </a: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r>
              <a:rPr lang="en-US" sz="2000" dirty="0" smtClean="0">
                <a:sym typeface="Symbol" pitchFamily="18" charset="2"/>
              </a:rPr>
              <a:t>Corresponds to an optimization that assumes non-separable data</a:t>
            </a:r>
            <a:endParaRPr lang="en-US" sz="2000" dirty="0" smtClean="0"/>
          </a:p>
          <a:p>
            <a:pPr lvl="1" eaLnBrk="1" hangingPunct="1"/>
            <a:r>
              <a:rPr lang="en-US" sz="2000" dirty="0" smtClean="0"/>
              <a:t>Usually converges faster than </a:t>
            </a:r>
            <a:r>
              <a:rPr lang="en-US" sz="2000" dirty="0" err="1" smtClean="0"/>
              <a:t>perceptron</a:t>
            </a:r>
            <a:endParaRPr lang="en-US" sz="2000" dirty="0" smtClean="0"/>
          </a:p>
          <a:p>
            <a:pPr lvl="1" eaLnBrk="1" hangingPunct="1"/>
            <a:r>
              <a:rPr lang="en-US" sz="2000" dirty="0" smtClean="0"/>
              <a:t>Usually better, especially on noisy data</a:t>
            </a:r>
          </a:p>
          <a:p>
            <a:pPr lvl="1" eaLnBrk="1" hangingPunct="1">
              <a:buFont typeface="Wingdings" pitchFamily="2" charset="2"/>
              <a:buNone/>
            </a:pPr>
            <a:endParaRPr lang="en-US" sz="2000" dirty="0" smtClean="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smtClean="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smtClean="0">
                <a:solidFill>
                  <a:srgbClr val="CC0000"/>
                </a:solidFill>
              </a:rPr>
              <a:t>Maximizing the margin: </a:t>
            </a:r>
            <a:r>
              <a:rPr lang="en-US" sz="2000" dirty="0" smtClean="0"/>
              <a:t>good according to intuition, theory, practice</a:t>
            </a:r>
          </a:p>
          <a:p>
            <a:pPr eaLnBrk="1" hangingPunct="1"/>
            <a:r>
              <a:rPr lang="en-US" sz="2000" dirty="0" smtClean="0"/>
              <a:t>Only </a:t>
            </a:r>
            <a:r>
              <a:rPr lang="en-US" sz="2000" dirty="0" smtClean="0">
                <a:solidFill>
                  <a:srgbClr val="C00000"/>
                </a:solidFill>
              </a:rPr>
              <a:t>support vectors </a:t>
            </a:r>
            <a:r>
              <a:rPr lang="en-US" sz="2000" dirty="0" smtClean="0"/>
              <a:t>matter; other training examples are ignorable </a:t>
            </a:r>
          </a:p>
          <a:p>
            <a:pPr eaLnBrk="1" hangingPunct="1"/>
            <a:r>
              <a:rPr lang="en-US" sz="2000" dirty="0" smtClean="0"/>
              <a:t>Support vector machines (SVMs) find the separator with max margin</a:t>
            </a:r>
          </a:p>
          <a:p>
            <a:pPr eaLnBrk="1" hangingPunct="1"/>
            <a:r>
              <a:rPr lang="en-US" sz="2000" dirty="0" smtClean="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smtClean="0"/>
              <a:t>Naïve Bayes</a:t>
            </a:r>
          </a:p>
          <a:p>
            <a:pPr lvl="1" eaLnBrk="1" hangingPunct="1">
              <a:lnSpc>
                <a:spcPct val="90000"/>
              </a:lnSpc>
            </a:pPr>
            <a:r>
              <a:rPr lang="en-US" sz="2400" smtClean="0"/>
              <a:t>Builds a model training data</a:t>
            </a:r>
          </a:p>
          <a:p>
            <a:pPr lvl="1" eaLnBrk="1" hangingPunct="1">
              <a:lnSpc>
                <a:spcPct val="90000"/>
              </a:lnSpc>
            </a:pPr>
            <a:r>
              <a:rPr lang="en-US" sz="2400" smtClean="0"/>
              <a:t>Gives prediction probabilities</a:t>
            </a:r>
          </a:p>
          <a:p>
            <a:pPr lvl="1" eaLnBrk="1" hangingPunct="1">
              <a:lnSpc>
                <a:spcPct val="90000"/>
              </a:lnSpc>
            </a:pPr>
            <a:r>
              <a:rPr lang="en-US" sz="2400" smtClean="0"/>
              <a:t>Strong assumptions about feature independence</a:t>
            </a:r>
          </a:p>
          <a:p>
            <a:pPr lvl="1" eaLnBrk="1" hangingPunct="1">
              <a:lnSpc>
                <a:spcPct val="90000"/>
              </a:lnSpc>
            </a:pPr>
            <a:r>
              <a:rPr lang="en-US" sz="2400" smtClean="0"/>
              <a:t>One pass through data (counting)</a:t>
            </a:r>
          </a:p>
          <a:p>
            <a:pPr eaLnBrk="1" hangingPunct="1">
              <a:lnSpc>
                <a:spcPct val="90000"/>
              </a:lnSpc>
            </a:pPr>
            <a:endParaRPr lang="en-US" sz="2800" smtClean="0"/>
          </a:p>
          <a:p>
            <a:pPr eaLnBrk="1" hangingPunct="1">
              <a:lnSpc>
                <a:spcPct val="90000"/>
              </a:lnSpc>
            </a:pPr>
            <a:r>
              <a:rPr lang="en-US" sz="2800" smtClean="0"/>
              <a:t>Perceptrons / MIRA:</a:t>
            </a:r>
          </a:p>
          <a:p>
            <a:pPr lvl="1" eaLnBrk="1" hangingPunct="1">
              <a:lnSpc>
                <a:spcPct val="90000"/>
              </a:lnSpc>
            </a:pPr>
            <a:r>
              <a:rPr lang="en-US" sz="2400" smtClean="0"/>
              <a:t>Makes less assumptions about data</a:t>
            </a:r>
          </a:p>
          <a:p>
            <a:pPr lvl="1" eaLnBrk="1" hangingPunct="1">
              <a:lnSpc>
                <a:spcPct val="90000"/>
              </a:lnSpc>
            </a:pPr>
            <a:r>
              <a:rPr lang="en-US" sz="2400" smtClean="0"/>
              <a:t>Mistake-driven learning</a:t>
            </a:r>
          </a:p>
          <a:p>
            <a:pPr lvl="1" eaLnBrk="1" hangingPunct="1">
              <a:lnSpc>
                <a:spcPct val="90000"/>
              </a:lnSpc>
            </a:pPr>
            <a:r>
              <a:rPr lang="en-US" sz="2400" smtClean="0"/>
              <a:t>Multiple passes through data (prediction)</a:t>
            </a:r>
          </a:p>
          <a:p>
            <a:pPr lvl="1" eaLnBrk="1" hangingPunct="1">
              <a:lnSpc>
                <a:spcPct val="90000"/>
              </a:lnSpc>
            </a:pPr>
            <a:r>
              <a:rPr lang="en-US" sz="2400" smtClean="0"/>
              <a:t>Often more accurate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Assume all features are independent effects of the label</a:t>
            </a:r>
          </a:p>
          <a:p>
            <a:pPr lvl="2"/>
            <a:endParaRPr lang="en-US" sz="1600" dirty="0" smtClean="0">
              <a:latin typeface="Calibri"/>
              <a:cs typeface="Calibri"/>
            </a:endParaRPr>
          </a:p>
          <a:p>
            <a:pPr eaLnBrk="1" hangingPunct="1"/>
            <a:r>
              <a:rPr lang="en-US" sz="2400" dirty="0" smtClean="0">
                <a:latin typeface="Calibri"/>
                <a:cs typeface="Calibri"/>
              </a:rPr>
              <a:t>Simple digit recognition version:</a:t>
            </a:r>
          </a:p>
          <a:p>
            <a:pPr lvl="1" eaLnBrk="1" hangingPunct="1"/>
            <a:r>
              <a:rPr lang="en-US" sz="2000" dirty="0" smtClean="0">
                <a:latin typeface="Calibri"/>
                <a:cs typeface="Calibri"/>
              </a:rPr>
              <a:t>One feature (variable) </a:t>
            </a:r>
            <a:r>
              <a:rPr lang="en-US" sz="2000" dirty="0" err="1" smtClean="0">
                <a:latin typeface="Calibri"/>
                <a:cs typeface="Calibri"/>
              </a:rPr>
              <a:t>F</a:t>
            </a:r>
            <a:r>
              <a:rPr lang="en-US" sz="2000" baseline="-25000" dirty="0" err="1" smtClean="0">
                <a:latin typeface="Calibri"/>
                <a:cs typeface="Calibri"/>
              </a:rPr>
              <a:t>ij</a:t>
            </a:r>
            <a:r>
              <a:rPr lang="en-US" sz="2000" dirty="0" smtClean="0">
                <a:latin typeface="Calibri"/>
                <a:cs typeface="Calibri"/>
              </a:rPr>
              <a:t> for each grid position &lt;</a:t>
            </a:r>
            <a:r>
              <a:rPr lang="en-US" sz="2000" dirty="0" err="1" smtClean="0">
                <a:latin typeface="Calibri"/>
                <a:cs typeface="Calibri"/>
              </a:rPr>
              <a:t>i,j</a:t>
            </a:r>
            <a:r>
              <a:rPr lang="en-US" sz="2000" dirty="0" smtClean="0">
                <a:latin typeface="Calibri"/>
                <a:cs typeface="Calibri"/>
              </a:rPr>
              <a:t>&gt;</a:t>
            </a:r>
          </a:p>
          <a:p>
            <a:pPr lvl="1" eaLnBrk="1" hangingPunct="1"/>
            <a:r>
              <a:rPr lang="en-US" sz="2000" dirty="0" smtClean="0">
                <a:latin typeface="Calibri"/>
                <a:cs typeface="Calibri"/>
              </a:rPr>
              <a:t>Feature values are on / off, based on whether intensity</a:t>
            </a:r>
          </a:p>
          <a:p>
            <a:pPr lvl="1" eaLnBrk="1" hangingPunct="1">
              <a:buNone/>
            </a:pPr>
            <a:r>
              <a:rPr lang="en-US" sz="2000" dirty="0" smtClean="0">
                <a:latin typeface="Calibri"/>
                <a:cs typeface="Calibri"/>
              </a:rPr>
              <a:t>	is more or less than 0.5 in underlying image</a:t>
            </a:r>
          </a:p>
          <a:p>
            <a:pPr lvl="1" eaLnBrk="1" hangingPunct="1"/>
            <a:r>
              <a:rPr lang="en-US" sz="2000" dirty="0" smtClean="0">
                <a:latin typeface="Calibri"/>
                <a:cs typeface="Calibri"/>
              </a:rPr>
              <a:t>Each input maps to a feature vector, e.g.</a:t>
            </a:r>
          </a:p>
          <a:p>
            <a:pPr lvl="1" eaLnBrk="1" hangingPunct="1"/>
            <a:endParaRPr lang="en-US" sz="2000" dirty="0" smtClean="0">
              <a:latin typeface="Calibri"/>
              <a:cs typeface="Calibri"/>
            </a:endParaRPr>
          </a:p>
          <a:p>
            <a:pPr lvl="1" eaLnBrk="1" hangingPunct="1"/>
            <a:endParaRPr lang="en-US" sz="2000" dirty="0" smtClean="0">
              <a:latin typeface="Calibri"/>
              <a:cs typeface="Calibri"/>
            </a:endParaRPr>
          </a:p>
          <a:p>
            <a:pPr lvl="1" eaLnBrk="1" hangingPunct="1"/>
            <a:r>
              <a:rPr lang="en-US" sz="2000" dirty="0" smtClean="0">
                <a:latin typeface="Calibri"/>
                <a:cs typeface="Calibri"/>
              </a:rPr>
              <a:t>Here: lots of features, each is binary valued</a:t>
            </a:r>
          </a:p>
          <a:p>
            <a:pPr lvl="3"/>
            <a:endParaRPr lang="en-US" sz="1200" dirty="0" smtClean="0">
              <a:latin typeface="Calibri"/>
              <a:cs typeface="Calibri"/>
            </a:endParaRPr>
          </a:p>
          <a:p>
            <a:pPr eaLnBrk="1" hangingPunct="1"/>
            <a:r>
              <a:rPr lang="en-US" sz="2400" dirty="0" smtClean="0">
                <a:latin typeface="Calibri"/>
                <a:cs typeface="Calibri"/>
              </a:rPr>
              <a:t>Naïve </a:t>
            </a:r>
            <a:r>
              <a:rPr lang="en-US" sz="2400" dirty="0" err="1" smtClean="0">
                <a:latin typeface="Calibri"/>
                <a:cs typeface="Calibri"/>
              </a:rPr>
              <a:t>Bayes</a:t>
            </a:r>
            <a:r>
              <a:rPr lang="en-US" sz="2400" dirty="0" smtClean="0">
                <a:latin typeface="Calibri"/>
                <a:cs typeface="Calibri"/>
              </a:rPr>
              <a:t> model:</a:t>
            </a:r>
          </a:p>
          <a:p>
            <a:pPr lvl="5"/>
            <a:endParaRPr lang="en-US" sz="1200" dirty="0" smtClean="0">
              <a:latin typeface="Calibri"/>
              <a:cs typeface="Calibri"/>
            </a:endParaRPr>
          </a:p>
          <a:p>
            <a:pPr eaLnBrk="1" hangingPunct="1"/>
            <a:r>
              <a:rPr lang="en-US" sz="2400" dirty="0" smtClean="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smtClean="0">
                <a:latin typeface="Calibri"/>
                <a:cs typeface="Calibri"/>
              </a:rPr>
              <a:t>A general </a:t>
            </a:r>
            <a:r>
              <a:rPr lang="en-US" sz="2400" dirty="0" smtClean="0">
                <a:solidFill>
                  <a:schemeClr val="accent6"/>
                </a:solidFill>
                <a:latin typeface="Calibri"/>
                <a:cs typeface="Calibri"/>
              </a:rPr>
              <a:t>Naive </a:t>
            </a:r>
            <a:r>
              <a:rPr lang="en-US" sz="2400" dirty="0" err="1" smtClean="0">
                <a:solidFill>
                  <a:schemeClr val="accent6"/>
                </a:solidFill>
                <a:latin typeface="Calibri"/>
                <a:cs typeface="Calibri"/>
              </a:rPr>
              <a:t>Bayes</a:t>
            </a:r>
            <a:r>
              <a:rPr lang="en-US" sz="2400" dirty="0" smtClean="0">
                <a:solidFill>
                  <a:schemeClr val="accent6"/>
                </a:solidFill>
                <a:latin typeface="Calibri"/>
                <a:cs typeface="Calibri"/>
              </a:rPr>
              <a:t> </a:t>
            </a:r>
            <a:r>
              <a:rPr lang="en-US" sz="2400" dirty="0" smtClean="0">
                <a:latin typeface="Calibri"/>
                <a:cs typeface="Calibri"/>
              </a:rPr>
              <a:t>model: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We only have to specify how each feature depends on the class</a:t>
            </a:r>
          </a:p>
          <a:p>
            <a:pPr eaLnBrk="1" hangingPunct="1">
              <a:lnSpc>
                <a:spcPct val="80000"/>
              </a:lnSpc>
            </a:pPr>
            <a:r>
              <a:rPr lang="en-US" sz="2400" dirty="0" smtClean="0">
                <a:latin typeface="Calibri"/>
                <a:cs typeface="Calibri"/>
              </a:rPr>
              <a:t>Total number of parameters is </a:t>
            </a:r>
            <a:r>
              <a:rPr lang="en-US" sz="2400" i="1" dirty="0" smtClean="0">
                <a:solidFill>
                  <a:srgbClr val="CC0000"/>
                </a:solidFill>
                <a:latin typeface="Calibri"/>
                <a:cs typeface="Calibri"/>
              </a:rPr>
              <a:t>linear</a:t>
            </a:r>
            <a:r>
              <a:rPr lang="en-US" sz="2400" dirty="0" smtClean="0">
                <a:latin typeface="Calibri"/>
                <a:cs typeface="Calibri"/>
              </a:rPr>
              <a:t> in number of features</a:t>
            </a:r>
          </a:p>
          <a:p>
            <a:pPr eaLnBrk="1" hangingPunct="1">
              <a:lnSpc>
                <a:spcPct val="80000"/>
              </a:lnSpc>
            </a:pPr>
            <a:r>
              <a:rPr lang="en-US" sz="2400" dirty="0" smtClean="0">
                <a:latin typeface="Calibri"/>
                <a:cs typeface="Calibri"/>
              </a:rPr>
              <a:t>Model is very simplistic, but often works anyway</a:t>
            </a:r>
          </a:p>
          <a:p>
            <a:pPr eaLnBrk="1" hangingPunct="1">
              <a:lnSpc>
                <a:spcPct val="80000"/>
              </a:lnSpc>
            </a:pPr>
            <a:endParaRPr lang="en-US" sz="2400" dirty="0" smtClean="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a:t>
            </a:r>
            <a:r>
              <a:rPr lang="en-US" dirty="0" smtClean="0">
                <a:latin typeface="Calibri"/>
                <a:cs typeface="Calibri"/>
              </a:rPr>
              <a:t>labels</a:t>
            </a:r>
            <a:endParaRPr lang="en-US" dirty="0">
              <a:latin typeface="Calibri"/>
              <a:cs typeface="Calibri"/>
            </a:endParaRP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a:t>
            </a:r>
            <a:r>
              <a:rPr lang="en-US" dirty="0" smtClean="0">
                <a:latin typeface="Calibri"/>
                <a:cs typeface="Calibri"/>
              </a:rPr>
              <a:t>values</a:t>
            </a:r>
            <a:endParaRPr lang="en-US" dirty="0">
              <a:latin typeface="Calibri"/>
              <a:cs typeface="Calibri"/>
            </a:endParaRP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smtClean="0">
                <a:latin typeface="Calibri"/>
                <a:cs typeface="Calibri"/>
              </a:rPr>
              <a:t>Goal: compute posterior distribution over label variable Y</a:t>
            </a:r>
          </a:p>
          <a:p>
            <a:pPr lvl="1" eaLnBrk="1" hangingPunct="1">
              <a:lnSpc>
                <a:spcPct val="80000"/>
              </a:lnSpc>
            </a:pPr>
            <a:r>
              <a:rPr lang="en-US" sz="2000" dirty="0" smtClean="0">
                <a:latin typeface="Calibri"/>
                <a:cs typeface="Calibri"/>
              </a:rPr>
              <a:t>Step 1: get joint probability of label and evidence for each label</a:t>
            </a: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2: sum to get probability of evidence</a:t>
            </a:r>
          </a:p>
          <a:p>
            <a:pPr lvl="1" eaLnBrk="1" hangingPunct="1">
              <a:lnSpc>
                <a:spcPct val="80000"/>
              </a:lnSpc>
            </a:pPr>
            <a:endParaRPr lang="en-US" sz="2000" dirty="0" smtClean="0">
              <a:latin typeface="Calibri"/>
              <a:cs typeface="Calibri"/>
            </a:endParaRPr>
          </a:p>
          <a:p>
            <a:pPr lvl="1" eaLnBrk="1" hangingPunct="1">
              <a:lnSpc>
                <a:spcPct val="80000"/>
              </a:lnSpc>
            </a:pPr>
            <a:r>
              <a:rPr lang="en-US" sz="2000" dirty="0" smtClean="0">
                <a:latin typeface="Calibri"/>
                <a:cs typeface="Calibri"/>
              </a:rPr>
              <a:t>Step 3: normalize by dividing Step 1 by Step 2</a:t>
            </a:r>
          </a:p>
          <a:p>
            <a:pPr eaLnBrk="1" hangingPunct="1">
              <a:lnSpc>
                <a:spcPct val="80000"/>
              </a:lnSpc>
            </a:pPr>
            <a:endParaRPr lang="en-US" sz="2400" dirty="0" smtClean="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 \ge w_y \cdot f(x) + 1&#10;\]&#10;\end{document}&#10;"/>
  <p:tag name="FILENAME" val="txp_fig"/>
  <p:tag name="FORMAT" val="pngmono"/>
  <p:tag name="RES" val="1200"/>
  <p:tag name="BLEND" val="0"/>
  <p:tag name="TRANSPARENT" val="0"/>
  <p:tag name="TBUG" val="0"/>
  <p:tag name="ALLOWFS" val="0"/>
  <p:tag name="ORIGWIDTH" val="242"/>
  <p:tag name="PICTUREFILESIZE" val="12124"/>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tau} \,\, || \tau f ||^2&#10;\]&#10;\end{document}&#10;"/>
  <p:tag name="FILENAME" val="txp_fig"/>
  <p:tag name="FORMAT" val="pngmono"/>
  <p:tag name="RES" val="1200"/>
  <p:tag name="BLEND" val="0"/>
  <p:tag name="TRANSPARENT" val="0"/>
  <p:tag name="TBUG" val="0"/>
  <p:tag name="ALLOWFS" val="0"/>
  <p:tag name="ORIGWIDTH" val="104"/>
  <p:tag name="PICTUREFILESIZE" val="4260"/>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tau f) \cdot f = (w'_y - \tau f) \cdot f + 1&#10;\]&#10;\end{document}&#10;"/>
  <p:tag name="FILENAME" val="txp_fig"/>
  <p:tag name="FORMAT" val="pngmono"/>
  <p:tag name="RES" val="1200"/>
  <p:tag name="BLEND" val="0"/>
  <p:tag name="TRANSPARENT" val="0"/>
  <p:tag name="TBUG" val="0"/>
  <p:tag name="ALLOWFS" val="0"/>
  <p:tag name="ORIGWIDTH" val="322"/>
  <p:tag name="PICTUREFILESIZE" val="13560"/>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 0&#10;\]&#10;\end{document}&#10;"/>
  <p:tag name="FILENAME" val="txp_fig"/>
  <p:tag name="FORMAT" val="pngmono"/>
  <p:tag name="RES" val="1200"/>
  <p:tag name="BLEND" val="0"/>
  <p:tag name="TRANSPARENT" val="0"/>
  <p:tag name="TBUG" val="0"/>
  <p:tag name="ALLOWFS" val="0"/>
  <p:tag name="ORIGWIDTH" val="54"/>
  <p:tag name="PICTUREFILESIZE" val="1437"/>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x$&#10;\end{document}&#10;"/>
  <p:tag name="FILENAME" val="TP_tmp"/>
  <p:tag name="FORMAT" val="png16m"/>
  <p:tag name="RES" val="1200"/>
  <p:tag name="BLEND" val="0"/>
  <p:tag name="TRANSPARENT" val="0"/>
  <p:tag name="TBUG" val="0"/>
  <p:tag name="ALLOWFS" val="0"/>
  <p:tag name="ORIGWIDTH" val="6"/>
  <p:tag name="PICTUREFILESIZE" val="81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x)$&#10;\end{document}&#10;"/>
  <p:tag name="FILENAME" val="TP_tmp"/>
  <p:tag name="FORMAT" val="png16m"/>
  <p:tag name="RES" val="1200"/>
  <p:tag name="BLEND" val="0"/>
  <p:tag name="TRANSPARENT" val="0"/>
  <p:tag name="TBUG" val="0"/>
  <p:tag name="ALLOWFS" val="0"/>
  <p:tag name="ORIGWIDTH" val="19"/>
  <p:tag name="PICTUREFILESIZE" val="2248"/>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y$&#10;\end{document}&#10;"/>
  <p:tag name="FILENAME" val="TP_tmp"/>
  <p:tag name="FORMAT" val="png16m"/>
  <p:tag name="RES" val="1200"/>
  <p:tag name="BLEND" val="0"/>
  <p:tag name="TRANSPARENT" val="0"/>
  <p:tag name="TBUG" val="0"/>
  <p:tag name="ALLOWFS" val="0"/>
  <p:tag name="ORIGWIDTH" val="6"/>
  <p:tag name="PICTUREFILESIZE" val="96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activation}_w(x) = \sum_i w_i \cdot f_i(x) = w \cdot f(x)&#10;\]&#10;\end{document}&#10;"/>
  <p:tag name="FILENAME" val="txp_fig"/>
  <p:tag name="FORMAT" val="pngmono"/>
  <p:tag name="RES" val="1200"/>
  <p:tag name="BLEND" val="0"/>
  <p:tag name="TRANSPARENT" val="0"/>
  <p:tag name="TBUG" val="0"/>
  <p:tag name="ALLOWFS" val="0"/>
  <p:tag name="ORIGWIDTH" val="391"/>
  <p:tag name="PICTUREFILESIZE" val="22311"/>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cdot f&#10;\]&#10;\end{document}&#10;"/>
  <p:tag name="FILENAME" val="txp_fig"/>
  <p:tag name="FORMAT" val="pngmono"/>
  <p:tag name="RES" val="1200"/>
  <p:tag name="BLEND" val="0"/>
  <p:tag name="TRANSPARENT" val="0"/>
  <p:tag name="TBUG" val="0"/>
  <p:tag name="ALLOWFS" val="0"/>
  <p:tag name="ORIGWIDTH" val="43"/>
  <p:tag name="PICTUREFILESIZE" val="1908"/>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y^* \cdot f&#10;\]&#10;\end{document}&#10;"/>
  <p:tag name="FILENAME" val="txp_fig"/>
  <p:tag name="FORMAT" val="pngmono"/>
  <p:tag name="RES" val="1200"/>
  <p:tag name="BLEND" val="0"/>
  <p:tag name="TRANSPARENT" val="0"/>
  <p:tag name="TBUG" val="0"/>
  <p:tag name="ALLOWFS" val="0"/>
  <p:tag name="ORIGWIDTH" val="138"/>
  <p:tag name="PICTUREFILESIZE" val="5283"/>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y = \begin{cases} &#10;+1   &amp; \textmd{if}\ \ w \cdot f(x) \geq 0 \\&#10;-1   &amp;  \textmd{if}\ \ w \cdot f(x) &lt; 0 \\&#10;\end{cases}&#10;\]&#10;\end{document}&#10;"/>
  <p:tag name="FILENAME" val="TP_tmp"/>
  <p:tag name="FORMAT" val="bmp256"/>
  <p:tag name="RES" val="1200"/>
  <p:tag name="BLEND" val="0"/>
  <p:tag name="TRANSPARENT" val="0"/>
  <p:tag name="TBUG" val="0"/>
  <p:tag name="ALLOWFS" val="0"/>
  <p:tag name="ORIGWIDTH" val="114"/>
  <p:tag name="PICTUREFILESIZE" val="983378"/>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51165</TotalTime>
  <Words>5788</Words>
  <Application>Microsoft Macintosh PowerPoint</Application>
  <PresentationFormat>Widescreen</PresentationFormat>
  <Paragraphs>987</Paragraphs>
  <Slides>67</Slides>
  <Notes>22</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7" baseType="lpstr">
      <vt:lpstr>Calibri</vt:lpstr>
      <vt:lpstr>Courier New</vt:lpstr>
      <vt:lpstr>Helvetica</vt:lpstr>
      <vt:lpstr>Mangal</vt:lpstr>
      <vt:lpstr>Symbol</vt:lpstr>
      <vt:lpstr>Verdana</vt:lpstr>
      <vt:lpstr>Wingdings</vt:lpstr>
      <vt:lpstr>Arial</vt:lpstr>
      <vt:lpstr>dan-berkeley-nlp-v1</vt:lpstr>
      <vt:lpstr>Photo Editor Photo</vt:lpstr>
      <vt:lpstr>PowerPoint Presentation</vt:lpstr>
      <vt:lpstr>Machine Learning</vt:lpstr>
      <vt:lpstr>Review: Spam Classification</vt:lpstr>
      <vt:lpstr>Review: Digit Recognition</vt:lpstr>
      <vt:lpstr>Other Classification Tasks</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PowerPoint Presentation</vt:lpstr>
      <vt:lpstr>Error-Driven Classification</vt:lpstr>
      <vt:lpstr>Errors, and What to Do</vt:lpstr>
      <vt:lpstr>What to Do About Errors</vt:lpstr>
      <vt:lpstr>Linear Classifiers</vt:lpstr>
      <vt:lpstr>Feature Vectors</vt:lpstr>
      <vt:lpstr>Some (Simplified) Biology</vt:lpstr>
      <vt:lpstr>Linear Classifiers</vt:lpstr>
      <vt:lpstr>Weights</vt:lpstr>
      <vt:lpstr>Decision Rules</vt:lpstr>
      <vt:lpstr>Binary Decision Rule</vt:lpstr>
      <vt:lpstr>Weight Updates</vt:lpstr>
      <vt:lpstr>Learning: Binary Perceptron</vt:lpstr>
      <vt:lpstr>Learning: Binary Perceptron</vt:lpstr>
      <vt:lpstr>3Blue1Brown</vt:lpstr>
      <vt:lpstr>Examples: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Minimum Correcting Update</vt:lpstr>
      <vt:lpstr>Maximum Step Size</vt:lpstr>
      <vt:lpstr>Linear Separators</vt:lpstr>
      <vt:lpstr>Support Vector Machines</vt:lpstr>
      <vt:lpstr>Classification: Comparison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2948</cp:revision>
  <cp:lastPrinted>2019-08-02T18:02:32Z</cp:lastPrinted>
  <dcterms:created xsi:type="dcterms:W3CDTF">2004-08-27T04:16:05Z</dcterms:created>
  <dcterms:modified xsi:type="dcterms:W3CDTF">2019-11-05T16:05:39Z</dcterms:modified>
</cp:coreProperties>
</file>